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7c852a3f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7c852a3f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86f33a2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86f33a2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8270aa4c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8270aa4c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7d180586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7d18058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7d180586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7d180586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7c852a3f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7c852a3f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7c852a3f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7c852a3f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7c852a3f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7c852a3f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7c852a3f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7c852a3f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7c852a3f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7c852a3f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7c852a3f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7c852a3f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7d180586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7d180586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7d180586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7d180586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0e5f743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0e5f743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e5f743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e5f743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8270aa4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8270aa4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6f33a2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6f33a2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86f33a2e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86f33a2e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86f33a2e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86f33a2e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8270aa4cc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8270aa4cc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8270aa4cc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8270aa4cc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7d18058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7d18058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87326a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87326a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identify the demand of the NYC cab company in our EDA we calculated the most profitable district in the city by summing up the total fare of the company in each area.  Using this graph We conclude that Long island generates the most revenue due to the airport located in that area.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0e5f743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0e5f743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did a linear regression for distance prediction (to include this feature in the app). This model had an R2 of 0.7 and it seems to be predicting distance quite accurately as seen from the graph above. </a:t>
            </a:r>
            <a:r>
              <a:rPr lang="en" sz="1350">
                <a:solidFill>
                  <a:srgbClr val="434343"/>
                </a:solidFill>
                <a:highlight>
                  <a:srgbClr val="EFEFEF"/>
                </a:highlight>
                <a:latin typeface="Montserrat"/>
                <a:ea typeface="Montserrat"/>
                <a:cs typeface="Montserrat"/>
                <a:sym typeface="Montserrat"/>
              </a:rPr>
              <a:t>The lower R2 of 1.07 was calculated on the test data and the second R2 of 0.69 is calculated on the streaming data hence proving that our model works better on the real time data.</a:t>
            </a:r>
            <a:endParaRPr sz="1350">
              <a:solidFill>
                <a:srgbClr val="434343"/>
              </a:solidFill>
              <a:highlight>
                <a:srgbClr val="EFEFEF"/>
              </a:highlight>
              <a:latin typeface="Montserrat"/>
              <a:ea typeface="Montserrat"/>
              <a:cs typeface="Montserrat"/>
              <a:sym typeface="Montserrat"/>
            </a:endParaRPr>
          </a:p>
          <a:p>
            <a:pPr indent="0" lvl="0" marL="0" rtl="0" algn="l">
              <a:spcBef>
                <a:spcPts val="0"/>
              </a:spcBef>
              <a:spcAft>
                <a:spcPts val="0"/>
              </a:spcAft>
              <a:buNone/>
            </a:pPr>
            <a:r>
              <a:rPr lang="en" sz="1350">
                <a:solidFill>
                  <a:srgbClr val="434343"/>
                </a:solidFill>
                <a:highlight>
                  <a:srgbClr val="EFEFEF"/>
                </a:highlight>
                <a:latin typeface="Montserrat"/>
                <a:ea typeface="Montserrat"/>
                <a:cs typeface="Montserrat"/>
                <a:sym typeface="Montserrat"/>
              </a:rPr>
              <a:t>This can be useful for cab drivers as they can check the predicted distance of each ride before accepting the ride so they can plan their routes better and cut down costs.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0e65ec2d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0e65ec2d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4343"/>
                </a:solidFill>
                <a:highlight>
                  <a:srgbClr val="EFEFEF"/>
                </a:highlight>
                <a:latin typeface="Montserrat"/>
                <a:ea typeface="Montserrat"/>
                <a:cs typeface="Montserrat"/>
                <a:sym typeface="Montserrat"/>
              </a:rPr>
              <a:t>From this graph we can see that As the trip distance increases the total amount decreases. moreover, Most people are using the cab for less than 1 mile.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86f33a2e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86f33a2e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represents the amount of passengers per car. As we can see on the right most cars are used by a single passenger however the graph on the left depicts manhattan as the epicenter of demand for bigger cars. It is evident that the average number of people per car in manhattan is 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7d18058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7d18058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86f33a2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86f33a2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86f33a2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86f33a2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0.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atastudio.google.com/u/0/reporting/f50352cc-124f-45e7-a2c0-8e794938de72/page/kTos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90675" y="12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Passenger Count </a:t>
            </a:r>
            <a:r>
              <a:rPr lang="en"/>
              <a:t>- Boosted Classifier Tree</a:t>
            </a:r>
            <a:endParaRPr/>
          </a:p>
          <a:p>
            <a:pPr indent="0" lvl="0" marL="0" rtl="0" algn="l">
              <a:spcBef>
                <a:spcPts val="0"/>
              </a:spcBef>
              <a:spcAft>
                <a:spcPts val="0"/>
              </a:spcAft>
              <a:buNone/>
            </a:pPr>
            <a:r>
              <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2"/>
          <p:cNvPicPr preferRelativeResize="0"/>
          <p:nvPr/>
        </p:nvPicPr>
        <p:blipFill>
          <a:blip r:embed="rId3">
            <a:alphaModFix/>
          </a:blip>
          <a:stretch>
            <a:fillRect/>
          </a:stretch>
        </p:blipFill>
        <p:spPr>
          <a:xfrm>
            <a:off x="0" y="940528"/>
            <a:ext cx="9143999" cy="38402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0" y="-101575"/>
            <a:ext cx="70221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Payment Total - Linear Regression</a:t>
            </a:r>
            <a:endParaRPr sz="2800"/>
          </a:p>
        </p:txBody>
      </p:sp>
      <p:pic>
        <p:nvPicPr>
          <p:cNvPr id="137" name="Google Shape;137;p23"/>
          <p:cNvPicPr preferRelativeResize="0"/>
          <p:nvPr/>
        </p:nvPicPr>
        <p:blipFill>
          <a:blip r:embed="rId3">
            <a:alphaModFix/>
          </a:blip>
          <a:stretch>
            <a:fillRect/>
          </a:stretch>
        </p:blipFill>
        <p:spPr>
          <a:xfrm>
            <a:off x="805400" y="461100"/>
            <a:ext cx="6869701" cy="4709123"/>
          </a:xfrm>
          <a:prstGeom prst="rect">
            <a:avLst/>
          </a:prstGeom>
          <a:noFill/>
          <a:ln>
            <a:noFill/>
          </a:ln>
        </p:spPr>
      </p:pic>
      <p:pic>
        <p:nvPicPr>
          <p:cNvPr id="138" name="Google Shape;138;p23"/>
          <p:cNvPicPr preferRelativeResize="0"/>
          <p:nvPr/>
        </p:nvPicPr>
        <p:blipFill rotWithShape="1">
          <a:blip r:embed="rId4">
            <a:alphaModFix/>
          </a:blip>
          <a:srcRect b="0" l="66357" r="15795" t="0"/>
          <a:stretch/>
        </p:blipFill>
        <p:spPr>
          <a:xfrm>
            <a:off x="5681450" y="1240950"/>
            <a:ext cx="1631974" cy="615000"/>
          </a:xfrm>
          <a:prstGeom prst="rect">
            <a:avLst/>
          </a:prstGeom>
          <a:noFill/>
          <a:ln>
            <a:noFill/>
          </a:ln>
        </p:spPr>
      </p:pic>
      <p:pic>
        <p:nvPicPr>
          <p:cNvPr id="139" name="Google Shape;139;p23"/>
          <p:cNvPicPr preferRelativeResize="0"/>
          <p:nvPr/>
        </p:nvPicPr>
        <p:blipFill rotWithShape="1">
          <a:blip r:embed="rId5">
            <a:alphaModFix/>
          </a:blip>
          <a:srcRect b="0" l="66139" r="16610" t="0"/>
          <a:stretch/>
        </p:blipFill>
        <p:spPr>
          <a:xfrm>
            <a:off x="5681450" y="2000225"/>
            <a:ext cx="1631986" cy="633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309300" y="130600"/>
            <a:ext cx="9144000" cy="5115318"/>
          </a:xfrm>
          <a:prstGeom prst="rect">
            <a:avLst/>
          </a:prstGeom>
          <a:noFill/>
          <a:ln>
            <a:noFill/>
          </a:ln>
        </p:spPr>
      </p:pic>
      <p:sp>
        <p:nvSpPr>
          <p:cNvPr id="145" name="Google Shape;145;p24"/>
          <p:cNvSpPr txBox="1"/>
          <p:nvPr/>
        </p:nvSpPr>
        <p:spPr>
          <a:xfrm>
            <a:off x="4791900" y="287363"/>
            <a:ext cx="4661400" cy="19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rPr>
              <a:t>Thank you!</a:t>
            </a:r>
            <a:endParaRPr sz="45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blip>
          <a:stretch>
            <a:fillRect/>
          </a:stretch>
        </p:blipFill>
        <p:spPr>
          <a:xfrm>
            <a:off x="0" y="0"/>
            <a:ext cx="9122704" cy="5143499"/>
          </a:xfrm>
          <a:prstGeom prst="rect">
            <a:avLst/>
          </a:prstGeom>
          <a:noFill/>
          <a:ln>
            <a:noFill/>
          </a:ln>
        </p:spPr>
      </p:pic>
      <p:sp>
        <p:nvSpPr>
          <p:cNvPr id="151" name="Google Shape;151;p25"/>
          <p:cNvSpPr txBox="1"/>
          <p:nvPr/>
        </p:nvSpPr>
        <p:spPr>
          <a:xfrm>
            <a:off x="4572000" y="532425"/>
            <a:ext cx="5816700" cy="15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rPr>
              <a:t>Appendix</a:t>
            </a:r>
            <a:endParaRPr sz="45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on the data</a:t>
            </a:r>
            <a:endParaRPr/>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highlight>
                  <a:srgbClr val="FFFFFF"/>
                </a:highlight>
              </a:rPr>
              <a:t>For supervised learning algorithms, it is a common practice to split the data into training and test sets to see how well a model will perform</a:t>
            </a:r>
            <a:endParaRPr>
              <a:highlight>
                <a:srgbClr val="FFFFFF"/>
              </a:highlight>
            </a:endParaRPr>
          </a:p>
          <a:p>
            <a:pPr indent="-342900" lvl="0" marL="457200" rtl="0" algn="l">
              <a:spcBef>
                <a:spcPts val="0"/>
              </a:spcBef>
              <a:spcAft>
                <a:spcPts val="0"/>
              </a:spcAft>
              <a:buSzPts val="1800"/>
              <a:buChar char="●"/>
            </a:pPr>
            <a:r>
              <a:rPr lang="en">
                <a:highlight>
                  <a:srgbClr val="FFFFFF"/>
                </a:highlight>
              </a:rPr>
              <a:t>For the purpose of this study, we are using 3 datasets:</a:t>
            </a:r>
            <a:endParaRPr>
              <a:highlight>
                <a:srgbClr val="FFFFFF"/>
              </a:highlight>
            </a:endParaRPr>
          </a:p>
          <a:p>
            <a:pPr indent="-317500" lvl="1" marL="914400" rtl="0" algn="l">
              <a:spcBef>
                <a:spcPts val="0"/>
              </a:spcBef>
              <a:spcAft>
                <a:spcPts val="0"/>
              </a:spcAft>
              <a:buSzPts val="1400"/>
              <a:buChar char="○"/>
            </a:pPr>
            <a:r>
              <a:rPr lang="en">
                <a:solidFill>
                  <a:schemeClr val="dk1"/>
                </a:solidFill>
                <a:highlight>
                  <a:srgbClr val="FFFFFF"/>
                </a:highlight>
                <a:latin typeface="Roboto"/>
                <a:ea typeface="Roboto"/>
                <a:cs typeface="Roboto"/>
                <a:sym typeface="Roboto"/>
              </a:rPr>
              <a:t>B</a:t>
            </a:r>
            <a:r>
              <a:rPr lang="en">
                <a:solidFill>
                  <a:schemeClr val="dk1"/>
                </a:solidFill>
                <a:highlight>
                  <a:srgbClr val="FFFFFF"/>
                </a:highlight>
                <a:latin typeface="Roboto"/>
                <a:ea typeface="Roboto"/>
                <a:cs typeface="Roboto"/>
                <a:sym typeface="Roboto"/>
              </a:rPr>
              <a:t>igquery-public-data:new_york_taxi_trips.tlc_yellow_trips_2015 (publicly available)</a:t>
            </a:r>
            <a:endParaRPr>
              <a:solidFill>
                <a:schemeClr val="dk1"/>
              </a:solidFill>
              <a:highlight>
                <a:srgbClr val="FFFFFF"/>
              </a:highlight>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highlight>
                  <a:srgbClr val="FFFFFF"/>
                </a:highlight>
                <a:latin typeface="Roboto"/>
                <a:ea typeface="Roboto"/>
                <a:cs typeface="Roboto"/>
                <a:sym typeface="Roboto"/>
              </a:rPr>
              <a:t>Bigquery-public-data:new_york_taxi_trips.tlc_yellow_trips_2016 </a:t>
            </a:r>
            <a:r>
              <a:rPr lang="en">
                <a:solidFill>
                  <a:schemeClr val="dk1"/>
                </a:solidFill>
                <a:highlight>
                  <a:schemeClr val="lt1"/>
                </a:highlight>
                <a:latin typeface="Roboto"/>
                <a:ea typeface="Roboto"/>
                <a:cs typeface="Roboto"/>
                <a:sym typeface="Roboto"/>
              </a:rPr>
              <a:t> (publicly available)</a:t>
            </a:r>
            <a:endParaRPr>
              <a:solidFill>
                <a:schemeClr val="dk1"/>
              </a:solidFill>
              <a:highlight>
                <a:srgbClr val="FFFFFF"/>
              </a:highlight>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highlight>
                  <a:srgbClr val="FFFFFF"/>
                </a:highlight>
                <a:latin typeface="Roboto"/>
                <a:ea typeface="Roboto"/>
                <a:cs typeface="Roboto"/>
                <a:sym typeface="Roboto"/>
              </a:rPr>
              <a:t>Cloudproject-296118:taxirides.realtime_touse (from pub/sub topic)</a:t>
            </a:r>
            <a:endParaRPr>
              <a:solidFill>
                <a:schemeClr val="dk1"/>
              </a:solidFill>
              <a:highlight>
                <a:srgbClr val="FFFFFF"/>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400">
                <a:solidFill>
                  <a:schemeClr val="dk1"/>
                </a:solidFill>
                <a:highlight>
                  <a:srgbClr val="FFFFFF"/>
                </a:highlight>
                <a:latin typeface="Roboto"/>
                <a:ea typeface="Roboto"/>
                <a:cs typeface="Roboto"/>
                <a:sym typeface="Roboto"/>
              </a:rPr>
              <a:t>Tlc_yellow_trips_2015 was used as a training set</a:t>
            </a:r>
            <a:endParaRPr sz="1400">
              <a:solidFill>
                <a:schemeClr val="dk1"/>
              </a:solidFill>
              <a:highlight>
                <a:srgbClr val="FFFFFF"/>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400">
                <a:solidFill>
                  <a:schemeClr val="dk1"/>
                </a:solidFill>
                <a:highlight>
                  <a:srgbClr val="FFFFFF"/>
                </a:highlight>
                <a:latin typeface="Roboto"/>
                <a:ea typeface="Roboto"/>
                <a:cs typeface="Roboto"/>
                <a:sym typeface="Roboto"/>
              </a:rPr>
              <a:t>In cases when it was possible (i.e., appropriate prediction values were present in the test set), realtime_touse was used as a test set</a:t>
            </a:r>
            <a:endParaRPr sz="1400">
              <a:solidFill>
                <a:schemeClr val="dk1"/>
              </a:solidFill>
              <a:highlight>
                <a:srgbClr val="FFFFFF"/>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400">
                <a:solidFill>
                  <a:schemeClr val="dk1"/>
                </a:solidFill>
                <a:highlight>
                  <a:srgbClr val="FFFFFF"/>
                </a:highlight>
                <a:latin typeface="Roboto"/>
                <a:ea typeface="Roboto"/>
                <a:cs typeface="Roboto"/>
                <a:sym typeface="Roboto"/>
              </a:rPr>
              <a:t>Otherwise, tlc_yellow_trips_2016 was used as a test set instead </a:t>
            </a:r>
            <a:endParaRPr sz="1400">
              <a:solidFill>
                <a:schemeClr val="dk1"/>
              </a:solidFill>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Data </a:t>
            </a:r>
            <a:endParaRPr/>
          </a:p>
        </p:txBody>
      </p:sp>
      <p:sp>
        <p:nvSpPr>
          <p:cNvPr id="163" name="Google Shape;163;p27"/>
          <p:cNvSpPr txBox="1"/>
          <p:nvPr>
            <p:ph idx="1" type="body"/>
          </p:nvPr>
        </p:nvSpPr>
        <p:spPr>
          <a:xfrm>
            <a:off x="0" y="5727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highlight>
                  <a:srgbClr val="FAFAFA"/>
                </a:highlight>
                <a:latin typeface="Roboto"/>
                <a:ea typeface="Roboto"/>
                <a:cs typeface="Roboto"/>
                <a:sym typeface="Roboto"/>
              </a:rPr>
              <a:t>bigquery-public-data:new_york_taxi_trips.tlc_yellow_trips_2015</a:t>
            </a:r>
            <a:endParaRPr sz="2300"/>
          </a:p>
        </p:txBody>
      </p:sp>
      <p:pic>
        <p:nvPicPr>
          <p:cNvPr id="164" name="Google Shape;164;p27"/>
          <p:cNvPicPr preferRelativeResize="0"/>
          <p:nvPr/>
        </p:nvPicPr>
        <p:blipFill>
          <a:blip r:embed="rId3">
            <a:alphaModFix/>
          </a:blip>
          <a:stretch>
            <a:fillRect/>
          </a:stretch>
        </p:blipFill>
        <p:spPr>
          <a:xfrm>
            <a:off x="0" y="1048658"/>
            <a:ext cx="9144000" cy="40948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90250" y="-124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Data, Continued</a:t>
            </a:r>
            <a:endParaRPr/>
          </a:p>
        </p:txBody>
      </p:sp>
      <p:sp>
        <p:nvSpPr>
          <p:cNvPr id="170" name="Google Shape;170;p28"/>
          <p:cNvSpPr txBox="1"/>
          <p:nvPr>
            <p:ph idx="1" type="body"/>
          </p:nvPr>
        </p:nvSpPr>
        <p:spPr>
          <a:xfrm>
            <a:off x="-166450" y="2883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highlight>
                  <a:srgbClr val="FAFAFA"/>
                </a:highlight>
                <a:latin typeface="Roboto"/>
                <a:ea typeface="Roboto"/>
                <a:cs typeface="Roboto"/>
                <a:sym typeface="Roboto"/>
              </a:rPr>
              <a:t>bigquery-public-data:new_york_taxi_trips.tlc_yellow_trips_2016</a:t>
            </a:r>
            <a:endParaRPr/>
          </a:p>
        </p:txBody>
      </p:sp>
      <p:pic>
        <p:nvPicPr>
          <p:cNvPr id="171" name="Google Shape;171;p28"/>
          <p:cNvPicPr preferRelativeResize="0"/>
          <p:nvPr/>
        </p:nvPicPr>
        <p:blipFill>
          <a:blip r:embed="rId3">
            <a:alphaModFix/>
          </a:blip>
          <a:stretch>
            <a:fillRect/>
          </a:stretch>
        </p:blipFill>
        <p:spPr>
          <a:xfrm>
            <a:off x="2006025" y="683750"/>
            <a:ext cx="5004375" cy="4459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data</a:t>
            </a:r>
            <a:endParaRPr/>
          </a:p>
        </p:txBody>
      </p:sp>
      <p:sp>
        <p:nvSpPr>
          <p:cNvPr id="177" name="Google Shape;177;p29"/>
          <p:cNvSpPr txBox="1"/>
          <p:nvPr>
            <p:ph idx="1" type="body"/>
          </p:nvPr>
        </p:nvSpPr>
        <p:spPr>
          <a:xfrm>
            <a:off x="0" y="572700"/>
            <a:ext cx="8520600" cy="443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class, we load data into the bucket, create a batch job to load data into a pub/sub topic and then creating a streaming job to transfer data from pub/sub topic to a BigQuery table</a:t>
            </a:r>
            <a:endParaRPr/>
          </a:p>
          <a:p>
            <a:pPr indent="-342900" lvl="0" marL="457200" rtl="0" algn="l">
              <a:spcBef>
                <a:spcPts val="0"/>
              </a:spcBef>
              <a:spcAft>
                <a:spcPts val="0"/>
              </a:spcAft>
              <a:buSzPts val="1800"/>
              <a:buChar char="●"/>
            </a:pPr>
            <a:r>
              <a:rPr lang="en"/>
              <a:t>In this project, we pulled the data from a publicly available pub/sub topic (projects/pubsub-public-data/topics/taxirides-realtime) directly into BigQuery table</a:t>
            </a:r>
            <a:r>
              <a:rPr lang="en"/>
              <a:t> (</a:t>
            </a:r>
            <a:r>
              <a:rPr lang="en">
                <a:solidFill>
                  <a:schemeClr val="dk1"/>
                </a:solidFill>
                <a:highlight>
                  <a:srgbClr val="FFFFFF"/>
                </a:highlight>
              </a:rPr>
              <a:t>c</a:t>
            </a:r>
            <a:r>
              <a:rPr lang="en">
                <a:solidFill>
                  <a:schemeClr val="dk1"/>
                </a:solidFill>
                <a:highlight>
                  <a:srgbClr val="FFFFFF"/>
                </a:highlight>
              </a:rPr>
              <a:t>loudproject-296118:taxirides.realtime</a:t>
            </a:r>
            <a:r>
              <a:rPr lang="en"/>
              <a:t>)</a:t>
            </a:r>
            <a:endParaRPr/>
          </a:p>
          <a:p>
            <a:pPr indent="-342900" lvl="0" marL="457200" rtl="0" algn="l">
              <a:spcBef>
                <a:spcPts val="0"/>
              </a:spcBef>
              <a:spcAft>
                <a:spcPts val="0"/>
              </a:spcAft>
              <a:buSzPts val="1800"/>
              <a:buChar char="●"/>
            </a:pPr>
            <a:r>
              <a:rPr lang="en"/>
              <a:t>The following code was used to create table schema for data transfer:</a:t>
            </a:r>
            <a:endParaRPr/>
          </a:p>
          <a:p>
            <a:pPr indent="0" lvl="0" marL="457200" rtl="0" algn="l">
              <a:spcBef>
                <a:spcPts val="1600"/>
              </a:spcBef>
              <a:spcAft>
                <a:spcPts val="0"/>
              </a:spcAft>
              <a:buNone/>
            </a:pPr>
            <a:r>
              <a:rPr lang="en" sz="1300">
                <a:solidFill>
                  <a:srgbClr val="000000"/>
                </a:solidFill>
                <a:highlight>
                  <a:srgbClr val="FFFFFF"/>
                </a:highlight>
              </a:rPr>
              <a:t>bq mk --time_partitioning_field timestamp --schema ride_id:string,point_idx:integer,latitude:float,longitude:float,timestamp:timestamp,meter_reading:float,meter_increment:float,ride_status:string,passenger_count:integer -t taxirides.realtime</a:t>
            </a:r>
            <a:endParaRPr sz="1300">
              <a:solidFill>
                <a:srgbClr val="000000"/>
              </a:solidFill>
              <a:highlight>
                <a:srgbClr val="FFFFFF"/>
              </a:highlight>
            </a:endParaRPr>
          </a:p>
          <a:p>
            <a:pPr indent="-342900" lvl="0" marL="457200" rtl="0" algn="l">
              <a:spcBef>
                <a:spcPts val="1600"/>
              </a:spcBef>
              <a:spcAft>
                <a:spcPts val="0"/>
              </a:spcAft>
              <a:buSzPts val="1800"/>
              <a:buChar char="●"/>
            </a:pPr>
            <a:r>
              <a:rPr lang="en"/>
              <a:t>The table is partitioned in order to not overwhelm the memory usage</a:t>
            </a:r>
            <a:endParaRPr/>
          </a:p>
          <a:p>
            <a:pPr indent="-342900" lvl="0" marL="457200" rtl="0" algn="l">
              <a:spcBef>
                <a:spcPts val="0"/>
              </a:spcBef>
              <a:spcAft>
                <a:spcPts val="0"/>
              </a:spcAft>
              <a:buSzPts val="1800"/>
              <a:buChar char="●"/>
            </a:pPr>
            <a:r>
              <a:rPr lang="en"/>
              <a:t>Finally, the table was modified to match column names of 2015 and 2016 data sets </a:t>
            </a:r>
            <a:endParaRPr/>
          </a:p>
          <a:p>
            <a:pPr indent="0" lvl="0" marL="45720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0" y="-90225"/>
            <a:ext cx="951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DataFlows (create, pipeline) - for current streaming data</a:t>
            </a:r>
            <a:endParaRPr/>
          </a:p>
        </p:txBody>
      </p:sp>
      <p:pic>
        <p:nvPicPr>
          <p:cNvPr id="183" name="Google Shape;183;p30"/>
          <p:cNvPicPr preferRelativeResize="0"/>
          <p:nvPr/>
        </p:nvPicPr>
        <p:blipFill>
          <a:blip r:embed="rId3">
            <a:alphaModFix/>
          </a:blip>
          <a:stretch>
            <a:fillRect/>
          </a:stretch>
        </p:blipFill>
        <p:spPr>
          <a:xfrm>
            <a:off x="304550" y="426075"/>
            <a:ext cx="8643123" cy="4717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9300" y="-101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Pub/Sub (Create, View Message)</a:t>
            </a:r>
            <a:endParaRPr/>
          </a:p>
        </p:txBody>
      </p:sp>
      <p:pic>
        <p:nvPicPr>
          <p:cNvPr id="189" name="Google Shape;189;p31"/>
          <p:cNvPicPr preferRelativeResize="0"/>
          <p:nvPr/>
        </p:nvPicPr>
        <p:blipFill>
          <a:blip r:embed="rId3">
            <a:alphaModFix/>
          </a:blip>
          <a:stretch>
            <a:fillRect/>
          </a:stretch>
        </p:blipFill>
        <p:spPr>
          <a:xfrm>
            <a:off x="-29300" y="581072"/>
            <a:ext cx="9144001" cy="45624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247846" cy="5143500"/>
          </a:xfrm>
          <a:prstGeom prst="rect">
            <a:avLst/>
          </a:prstGeom>
          <a:noFill/>
          <a:ln>
            <a:noFill/>
          </a:ln>
        </p:spPr>
      </p:pic>
      <p:sp>
        <p:nvSpPr>
          <p:cNvPr id="60" name="Google Shape;60;p14"/>
          <p:cNvSpPr txBox="1"/>
          <p:nvPr/>
        </p:nvSpPr>
        <p:spPr>
          <a:xfrm>
            <a:off x="0" y="50225"/>
            <a:ext cx="4581000" cy="11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rPr>
              <a:t>Project Summary</a:t>
            </a:r>
            <a:endParaRPr b="1" sz="2300">
              <a:solidFill>
                <a:srgbClr val="FFFFFF"/>
              </a:solidFill>
            </a:endParaRPr>
          </a:p>
        </p:txBody>
      </p:sp>
      <p:sp>
        <p:nvSpPr>
          <p:cNvPr id="61" name="Google Shape;61;p14"/>
          <p:cNvSpPr txBox="1"/>
          <p:nvPr/>
        </p:nvSpPr>
        <p:spPr>
          <a:xfrm>
            <a:off x="0" y="1014625"/>
            <a:ext cx="8067000" cy="23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FFFF"/>
                </a:solidFill>
                <a:latin typeface="Montserrat"/>
                <a:ea typeface="Montserrat"/>
                <a:cs typeface="Montserrat"/>
                <a:sym typeface="Montserrat"/>
              </a:rPr>
              <a:t>Problem: Due to increased competition in the public transport market, NYC yellow cab company is seeing decreased revenues since 2015. How can we help them?</a:t>
            </a:r>
            <a:endParaRPr sz="2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700">
              <a:solidFill>
                <a:srgbClr val="FFFFFF"/>
              </a:solidFill>
              <a:latin typeface="Montserrat"/>
              <a:ea typeface="Montserrat"/>
              <a:cs typeface="Montserrat"/>
              <a:sym typeface="Montserrat"/>
            </a:endParaRPr>
          </a:p>
        </p:txBody>
      </p:sp>
      <p:pic>
        <p:nvPicPr>
          <p:cNvPr id="62" name="Google Shape;62;p14"/>
          <p:cNvPicPr preferRelativeResize="0"/>
          <p:nvPr/>
        </p:nvPicPr>
        <p:blipFill rotWithShape="1">
          <a:blip r:embed="rId4">
            <a:alphaModFix/>
          </a:blip>
          <a:srcRect b="0" l="58390" r="0" t="0"/>
          <a:stretch/>
        </p:blipFill>
        <p:spPr>
          <a:xfrm>
            <a:off x="7828000" y="894475"/>
            <a:ext cx="1316000" cy="2480850"/>
          </a:xfrm>
          <a:prstGeom prst="rect">
            <a:avLst/>
          </a:prstGeom>
          <a:noFill/>
          <a:ln>
            <a:noFill/>
          </a:ln>
        </p:spPr>
      </p:pic>
      <p:sp>
        <p:nvSpPr>
          <p:cNvPr id="63" name="Google Shape;63;p14"/>
          <p:cNvSpPr txBox="1"/>
          <p:nvPr/>
        </p:nvSpPr>
        <p:spPr>
          <a:xfrm>
            <a:off x="0" y="3114125"/>
            <a:ext cx="4078800" cy="27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ML Models:</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Boosted Classifier Tree</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Linear Regression</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0" y="0"/>
            <a:ext cx="9102879" cy="5143500"/>
          </a:xfrm>
          <a:prstGeom prst="rect">
            <a:avLst/>
          </a:prstGeom>
          <a:noFill/>
          <a:ln>
            <a:noFill/>
          </a:ln>
        </p:spPr>
      </p:pic>
      <p:sp>
        <p:nvSpPr>
          <p:cNvPr id="195" name="Google Shape;195;p32"/>
          <p:cNvSpPr txBox="1"/>
          <p:nvPr/>
        </p:nvSpPr>
        <p:spPr>
          <a:xfrm>
            <a:off x="4912450" y="331525"/>
            <a:ext cx="5103300" cy="16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rPr>
              <a:t>ML Models</a:t>
            </a:r>
            <a:endParaRPr sz="45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66225" y="325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 Creation and Evaluation for the Total Distance - Linear Regression</a:t>
            </a:r>
            <a:endParaRPr/>
          </a:p>
          <a:p>
            <a:pPr indent="0" lvl="0" marL="0" rtl="0" algn="l">
              <a:spcBef>
                <a:spcPts val="0"/>
              </a:spcBef>
              <a:spcAft>
                <a:spcPts val="0"/>
              </a:spcAft>
              <a:buNone/>
            </a:pPr>
            <a:r>
              <a:t/>
            </a:r>
            <a:endParaRPr/>
          </a:p>
        </p:txBody>
      </p:sp>
      <p:sp>
        <p:nvSpPr>
          <p:cNvPr id="201" name="Google Shape;201;p33"/>
          <p:cNvSpPr txBox="1"/>
          <p:nvPr>
            <p:ph idx="1" type="body"/>
          </p:nvPr>
        </p:nvSpPr>
        <p:spPr>
          <a:xfrm>
            <a:off x="0" y="1426750"/>
            <a:ext cx="8520600" cy="314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CREATE OR REPLACE MODEL `taxirides.totalamount`</a:t>
            </a:r>
            <a:endParaRPr sz="1700"/>
          </a:p>
          <a:p>
            <a:pPr indent="0" lvl="0" marL="0" rtl="0" algn="l">
              <a:lnSpc>
                <a:spcPct val="100000"/>
              </a:lnSpc>
              <a:spcBef>
                <a:spcPts val="0"/>
              </a:spcBef>
              <a:spcAft>
                <a:spcPts val="0"/>
              </a:spcAft>
              <a:buClr>
                <a:schemeClr val="dk1"/>
              </a:buClr>
              <a:buSzPts val="1100"/>
              <a:buFont typeface="Arial"/>
              <a:buNone/>
            </a:pPr>
            <a:r>
              <a:rPr lang="en" sz="1700"/>
              <a:t>OPTIONS</a:t>
            </a:r>
            <a:endParaRPr sz="1700"/>
          </a:p>
          <a:p>
            <a:pPr indent="0" lvl="0" marL="0" rtl="0" algn="l">
              <a:lnSpc>
                <a:spcPct val="100000"/>
              </a:lnSpc>
              <a:spcBef>
                <a:spcPts val="0"/>
              </a:spcBef>
              <a:spcAft>
                <a:spcPts val="0"/>
              </a:spcAft>
              <a:buClr>
                <a:schemeClr val="dk1"/>
              </a:buClr>
              <a:buSzPts val="1100"/>
              <a:buFont typeface="Arial"/>
              <a:buNone/>
            </a:pPr>
            <a:r>
              <a:rPr lang="en" sz="1700"/>
              <a:t>  (model_type='linear_reg', input_label_cols=['trip_distance']) AS</a:t>
            </a:r>
            <a:endParaRPr sz="1700"/>
          </a:p>
          <a:p>
            <a:pPr indent="0" lvl="0" marL="0" rtl="0" algn="l">
              <a:lnSpc>
                <a:spcPct val="100000"/>
              </a:lnSpc>
              <a:spcBef>
                <a:spcPts val="0"/>
              </a:spcBef>
              <a:spcAft>
                <a:spcPts val="0"/>
              </a:spcAft>
              <a:buClr>
                <a:schemeClr val="dk1"/>
              </a:buClr>
              <a:buSzPts val="1100"/>
              <a:buFont typeface="Arial"/>
              <a:buNone/>
            </a:pPr>
            <a:r>
              <a:rPr lang="en" sz="1700"/>
              <a:t>SELECT trip_distance,total_amount,passenger_count,</a:t>
            </a:r>
            <a:endParaRPr sz="1700"/>
          </a:p>
          <a:p>
            <a:pPr indent="0" lvl="0" marL="0" rtl="0" algn="l">
              <a:lnSpc>
                <a:spcPct val="100000"/>
              </a:lnSpc>
              <a:spcBef>
                <a:spcPts val="0"/>
              </a:spcBef>
              <a:spcAft>
                <a:spcPts val="0"/>
              </a:spcAft>
              <a:buClr>
                <a:schemeClr val="dk1"/>
              </a:buClr>
              <a:buSzPts val="1100"/>
              <a:buFont typeface="Arial"/>
              <a:buNone/>
            </a:pPr>
            <a:r>
              <a:rPr lang="en" sz="1700"/>
              <a:t>pickup_longitude, pickup_latitude</a:t>
            </a:r>
            <a:endParaRPr sz="1700"/>
          </a:p>
          <a:p>
            <a:pPr indent="0" lvl="0" marL="0" rtl="0" algn="l">
              <a:lnSpc>
                <a:spcPct val="100000"/>
              </a:lnSpc>
              <a:spcBef>
                <a:spcPts val="0"/>
              </a:spcBef>
              <a:spcAft>
                <a:spcPts val="0"/>
              </a:spcAft>
              <a:buClr>
                <a:schemeClr val="dk1"/>
              </a:buClr>
              <a:buSzPts val="1100"/>
              <a:buFont typeface="Arial"/>
              <a:buNone/>
            </a:pPr>
            <a:r>
              <a:rPr lang="en" sz="1700"/>
              <a:t>FROM</a:t>
            </a:r>
            <a:endParaRPr sz="1700"/>
          </a:p>
          <a:p>
            <a:pPr indent="0" lvl="0" marL="0" rtl="0" algn="l">
              <a:lnSpc>
                <a:spcPct val="100000"/>
              </a:lnSpc>
              <a:spcBef>
                <a:spcPts val="0"/>
              </a:spcBef>
              <a:spcAft>
                <a:spcPts val="0"/>
              </a:spcAft>
              <a:buClr>
                <a:schemeClr val="dk1"/>
              </a:buClr>
              <a:buSzPts val="1100"/>
              <a:buFont typeface="Arial"/>
              <a:buNone/>
            </a:pPr>
            <a:r>
              <a:rPr lang="en" sz="1700"/>
              <a:t> `bigquery-public-data.new_york_taxi_trips.tlc_yellow_trips_2015`</a:t>
            </a:r>
            <a:endParaRPr sz="1700"/>
          </a:p>
          <a:p>
            <a:pPr indent="0" lvl="0" marL="0" rtl="0" algn="l">
              <a:lnSpc>
                <a:spcPct val="100000"/>
              </a:lnSpc>
              <a:spcBef>
                <a:spcPts val="0"/>
              </a:spcBef>
              <a:spcAft>
                <a:spcPts val="0"/>
              </a:spcAft>
              <a:buClr>
                <a:schemeClr val="dk1"/>
              </a:buClr>
              <a:buSzPts val="1100"/>
              <a:buFont typeface="Arial"/>
              <a:buNone/>
            </a:pPr>
            <a:r>
              <a:rPr lang="en" sz="1700"/>
              <a:t> where trip_distance is not null </a:t>
            </a:r>
            <a:endParaRPr sz="1700"/>
          </a:p>
          <a:p>
            <a:pPr indent="0" lvl="0" marL="0" rtl="0" algn="l">
              <a:lnSpc>
                <a:spcPct val="100000"/>
              </a:lnSpc>
              <a:spcBef>
                <a:spcPts val="0"/>
              </a:spcBef>
              <a:spcAft>
                <a:spcPts val="0"/>
              </a:spcAft>
              <a:buClr>
                <a:schemeClr val="dk1"/>
              </a:buClr>
              <a:buSzPts val="1100"/>
              <a:buFont typeface="Arial"/>
              <a:buNone/>
            </a:pPr>
            <a:r>
              <a:rPr lang="en" sz="1700"/>
              <a:t> limit 1000;</a:t>
            </a:r>
            <a:endParaRPr sz="1700"/>
          </a:p>
          <a:p>
            <a:pPr indent="0" lvl="0" marL="0" rtl="0" algn="l">
              <a:lnSpc>
                <a:spcPct val="100000"/>
              </a:lnSpc>
              <a:spcBef>
                <a:spcPts val="0"/>
              </a:spcBef>
              <a:spcAft>
                <a:spcPts val="0"/>
              </a:spcAft>
              <a:buNone/>
            </a:pPr>
            <a:r>
              <a:t/>
            </a:r>
            <a:endParaRPr sz="1700"/>
          </a:p>
        </p:txBody>
      </p:sp>
      <p:pic>
        <p:nvPicPr>
          <p:cNvPr id="202" name="Google Shape;202;p33"/>
          <p:cNvPicPr preferRelativeResize="0"/>
          <p:nvPr/>
        </p:nvPicPr>
        <p:blipFill>
          <a:blip r:embed="rId3">
            <a:alphaModFix/>
          </a:blip>
          <a:stretch>
            <a:fillRect/>
          </a:stretch>
        </p:blipFill>
        <p:spPr>
          <a:xfrm>
            <a:off x="0" y="4203120"/>
            <a:ext cx="9144001" cy="6183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93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 Prediction for the Total Distance - </a:t>
            </a:r>
            <a:endParaRPr/>
          </a:p>
          <a:p>
            <a:pPr indent="0" lvl="0" marL="0" rtl="0" algn="ctr">
              <a:spcBef>
                <a:spcPts val="0"/>
              </a:spcBef>
              <a:spcAft>
                <a:spcPts val="0"/>
              </a:spcAft>
              <a:buClr>
                <a:schemeClr val="dk1"/>
              </a:buClr>
              <a:buSzPts val="1100"/>
              <a:buFont typeface="Arial"/>
              <a:buNone/>
            </a:pPr>
            <a:r>
              <a:rPr lang="en"/>
              <a:t>Linear Regression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8" name="Google Shape;208;p34"/>
          <p:cNvSpPr txBox="1"/>
          <p:nvPr>
            <p:ph idx="1" type="body"/>
          </p:nvPr>
        </p:nvSpPr>
        <p:spPr>
          <a:xfrm>
            <a:off x="110775" y="1347650"/>
            <a:ext cx="8520600" cy="30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SELECT * FROM ml.predict (model `taxirides.totalamount`,</a:t>
            </a:r>
            <a:endParaRPr sz="1700"/>
          </a:p>
          <a:p>
            <a:pPr indent="0" lvl="0" marL="0" rtl="0" algn="l">
              <a:spcBef>
                <a:spcPts val="0"/>
              </a:spcBef>
              <a:spcAft>
                <a:spcPts val="0"/>
              </a:spcAft>
              <a:buClr>
                <a:schemeClr val="dk1"/>
              </a:buClr>
              <a:buSzPts val="1100"/>
              <a:buFont typeface="Arial"/>
              <a:buNone/>
            </a:pPr>
            <a:r>
              <a:rPr lang="en" sz="1700"/>
              <a:t>    (SELECT trip_distance,</a:t>
            </a:r>
            <a:endParaRPr sz="1700"/>
          </a:p>
          <a:p>
            <a:pPr indent="0" lvl="0" marL="0" rtl="0" algn="l">
              <a:spcBef>
                <a:spcPts val="0"/>
              </a:spcBef>
              <a:spcAft>
                <a:spcPts val="0"/>
              </a:spcAft>
              <a:buClr>
                <a:schemeClr val="dk1"/>
              </a:buClr>
              <a:buSzPts val="1100"/>
              <a:buFont typeface="Arial"/>
              <a:buNone/>
            </a:pPr>
            <a:r>
              <a:rPr lang="en" sz="1700"/>
              <a:t>total_amount,</a:t>
            </a:r>
            <a:endParaRPr sz="1700"/>
          </a:p>
          <a:p>
            <a:pPr indent="0" lvl="0" marL="0" rtl="0" algn="l">
              <a:spcBef>
                <a:spcPts val="0"/>
              </a:spcBef>
              <a:spcAft>
                <a:spcPts val="0"/>
              </a:spcAft>
              <a:buClr>
                <a:schemeClr val="dk1"/>
              </a:buClr>
              <a:buSzPts val="1100"/>
              <a:buFont typeface="Arial"/>
              <a:buNone/>
            </a:pPr>
            <a:r>
              <a:rPr lang="en" sz="1700"/>
              <a:t>passenger_count,</a:t>
            </a:r>
            <a:endParaRPr sz="1700"/>
          </a:p>
          <a:p>
            <a:pPr indent="0" lvl="0" marL="0" rtl="0" algn="l">
              <a:spcBef>
                <a:spcPts val="0"/>
              </a:spcBef>
              <a:spcAft>
                <a:spcPts val="0"/>
              </a:spcAft>
              <a:buClr>
                <a:schemeClr val="dk1"/>
              </a:buClr>
              <a:buSzPts val="1100"/>
              <a:buFont typeface="Arial"/>
              <a:buNone/>
            </a:pPr>
            <a:r>
              <a:rPr lang="en" sz="1700"/>
              <a:t>pickup_longitude, pickup_latitude</a:t>
            </a:r>
            <a:endParaRPr sz="1700"/>
          </a:p>
          <a:p>
            <a:pPr indent="0" lvl="0" marL="0" rtl="0" algn="l">
              <a:spcBef>
                <a:spcPts val="0"/>
              </a:spcBef>
              <a:spcAft>
                <a:spcPts val="0"/>
              </a:spcAft>
              <a:buClr>
                <a:schemeClr val="dk1"/>
              </a:buClr>
              <a:buSzPts val="1100"/>
              <a:buFont typeface="Arial"/>
              <a:buNone/>
            </a:pPr>
            <a:r>
              <a:rPr lang="en" sz="1700"/>
              <a:t>    FROM `cloudproject-296118.taxirides.realtime_touse`</a:t>
            </a:r>
            <a:endParaRPr sz="1700"/>
          </a:p>
          <a:p>
            <a:pPr indent="0" lvl="0" marL="0" rtl="0" algn="l">
              <a:spcBef>
                <a:spcPts val="0"/>
              </a:spcBef>
              <a:spcAft>
                <a:spcPts val="0"/>
              </a:spcAft>
              <a:buClr>
                <a:schemeClr val="dk1"/>
              </a:buClr>
              <a:buSzPts val="1100"/>
              <a:buFont typeface="Arial"/>
              <a:buNone/>
            </a:pPr>
            <a:r>
              <a:rPr lang="en" sz="1700"/>
              <a:t>    WHERE trip_distance IS NOT NULL ))</a:t>
            </a:r>
            <a:endParaRPr sz="1700"/>
          </a:p>
          <a:p>
            <a:pPr indent="0" lvl="0" marL="0" rtl="0" algn="l">
              <a:spcBef>
                <a:spcPts val="0"/>
              </a:spcBef>
              <a:spcAft>
                <a:spcPts val="0"/>
              </a:spcAft>
              <a:buNone/>
            </a:pPr>
            <a:r>
              <a:t/>
            </a:r>
            <a:endParaRPr sz="1700"/>
          </a:p>
        </p:txBody>
      </p:sp>
      <p:pic>
        <p:nvPicPr>
          <p:cNvPr id="209" name="Google Shape;209;p34"/>
          <p:cNvPicPr preferRelativeResize="0"/>
          <p:nvPr/>
        </p:nvPicPr>
        <p:blipFill>
          <a:blip r:embed="rId3">
            <a:alphaModFix/>
          </a:blip>
          <a:stretch>
            <a:fillRect/>
          </a:stretch>
        </p:blipFill>
        <p:spPr>
          <a:xfrm>
            <a:off x="0" y="4379870"/>
            <a:ext cx="9144000" cy="6112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0" y="-673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Creation and Evaluation for the Payment Type - Boosted Tree Classifier</a:t>
            </a:r>
            <a:endParaRPr/>
          </a:p>
        </p:txBody>
      </p:sp>
      <p:sp>
        <p:nvSpPr>
          <p:cNvPr id="215" name="Google Shape;215;p35"/>
          <p:cNvSpPr txBox="1"/>
          <p:nvPr>
            <p:ph idx="1" type="body"/>
          </p:nvPr>
        </p:nvSpPr>
        <p:spPr>
          <a:xfrm>
            <a:off x="100450" y="1119900"/>
            <a:ext cx="8157300" cy="402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CREATE OR REPLACE MODEL `taxirides.paytype`</a:t>
            </a:r>
            <a:endParaRPr sz="1700"/>
          </a:p>
          <a:p>
            <a:pPr indent="0" lvl="0" marL="0" rtl="0" algn="l">
              <a:lnSpc>
                <a:spcPct val="100000"/>
              </a:lnSpc>
              <a:spcBef>
                <a:spcPts val="0"/>
              </a:spcBef>
              <a:spcAft>
                <a:spcPts val="0"/>
              </a:spcAft>
              <a:buClr>
                <a:schemeClr val="dk1"/>
              </a:buClr>
              <a:buSzPts val="1100"/>
              <a:buFont typeface="Arial"/>
              <a:buNone/>
            </a:pPr>
            <a:r>
              <a:rPr lang="en" sz="1700"/>
              <a:t>OPTIONS</a:t>
            </a:r>
            <a:endParaRPr sz="1700"/>
          </a:p>
          <a:p>
            <a:pPr indent="0" lvl="0" marL="0" rtl="0" algn="l">
              <a:lnSpc>
                <a:spcPct val="100000"/>
              </a:lnSpc>
              <a:spcBef>
                <a:spcPts val="0"/>
              </a:spcBef>
              <a:spcAft>
                <a:spcPts val="0"/>
              </a:spcAft>
              <a:buClr>
                <a:schemeClr val="dk1"/>
              </a:buClr>
              <a:buSzPts val="1100"/>
              <a:buFont typeface="Arial"/>
              <a:buNone/>
            </a:pPr>
            <a:r>
              <a:rPr lang="en" sz="1700"/>
              <a:t>(model_type='BOOSTED_TREE_CLASSIFIER', input_label_cols=['P_type']) AS</a:t>
            </a:r>
            <a:endParaRPr sz="1700"/>
          </a:p>
          <a:p>
            <a:pPr indent="0" lvl="0" marL="0" rtl="0" algn="l">
              <a:lnSpc>
                <a:spcPct val="100000"/>
              </a:lnSpc>
              <a:spcBef>
                <a:spcPts val="0"/>
              </a:spcBef>
              <a:spcAft>
                <a:spcPts val="0"/>
              </a:spcAft>
              <a:buClr>
                <a:schemeClr val="dk1"/>
              </a:buClr>
              <a:buSzPts val="1100"/>
              <a:buFont typeface="Arial"/>
              <a:buNone/>
            </a:pPr>
            <a:r>
              <a:rPr lang="en" sz="1700"/>
              <a:t>SELECT  payment_type as P_type,pickup_longitude as pick_long ,pickup_latitude as pick_la, passenger_count as passenger,trip_distance as distance,fare_amount as total_fare, total_amount as total,tip_amount as tips,extra as extra</a:t>
            </a:r>
            <a:endParaRPr sz="1700"/>
          </a:p>
          <a:p>
            <a:pPr indent="0" lvl="0" marL="0" rtl="0" algn="l">
              <a:lnSpc>
                <a:spcPct val="100000"/>
              </a:lnSpc>
              <a:spcBef>
                <a:spcPts val="0"/>
              </a:spcBef>
              <a:spcAft>
                <a:spcPts val="0"/>
              </a:spcAft>
              <a:buClr>
                <a:schemeClr val="dk1"/>
              </a:buClr>
              <a:buSzPts val="1100"/>
              <a:buFont typeface="Arial"/>
              <a:buNone/>
            </a:pPr>
            <a:r>
              <a:rPr lang="en" sz="1700"/>
              <a:t>FROM</a:t>
            </a:r>
            <a:endParaRPr sz="1700"/>
          </a:p>
          <a:p>
            <a:pPr indent="0" lvl="0" marL="0" rtl="0" algn="l">
              <a:lnSpc>
                <a:spcPct val="100000"/>
              </a:lnSpc>
              <a:spcBef>
                <a:spcPts val="0"/>
              </a:spcBef>
              <a:spcAft>
                <a:spcPts val="0"/>
              </a:spcAft>
              <a:buClr>
                <a:schemeClr val="dk1"/>
              </a:buClr>
              <a:buSzPts val="1100"/>
              <a:buFont typeface="Arial"/>
              <a:buNone/>
            </a:pPr>
            <a:r>
              <a:rPr lang="en" sz="1700"/>
              <a:t>`bigquery-public-data.new_york_taxi_trips.tlc_yellow_trips_2015`</a:t>
            </a:r>
            <a:endParaRPr sz="1700"/>
          </a:p>
          <a:p>
            <a:pPr indent="0" lvl="0" marL="0" rtl="0" algn="l">
              <a:lnSpc>
                <a:spcPct val="100000"/>
              </a:lnSpc>
              <a:spcBef>
                <a:spcPts val="0"/>
              </a:spcBef>
              <a:spcAft>
                <a:spcPts val="0"/>
              </a:spcAft>
              <a:buClr>
                <a:schemeClr val="dk1"/>
              </a:buClr>
              <a:buSzPts val="1100"/>
              <a:buFont typeface="Arial"/>
              <a:buNone/>
            </a:pPr>
            <a:r>
              <a:rPr lang="en" sz="1700"/>
              <a:t>limit 1500</a:t>
            </a:r>
            <a:endParaRPr sz="1700"/>
          </a:p>
          <a:p>
            <a:pPr indent="0" lvl="0" marL="0" rtl="0" algn="l">
              <a:lnSpc>
                <a:spcPct val="100000"/>
              </a:lnSpc>
              <a:spcBef>
                <a:spcPts val="0"/>
              </a:spcBef>
              <a:spcAft>
                <a:spcPts val="0"/>
              </a:spcAft>
              <a:buClr>
                <a:schemeClr val="dk1"/>
              </a:buClr>
              <a:buSzPts val="1100"/>
              <a:buFont typeface="Arial"/>
              <a:buNone/>
            </a:pPr>
            <a:r>
              <a:t/>
            </a:r>
            <a:endParaRPr sz="1500"/>
          </a:p>
          <a:p>
            <a:pPr indent="0" lvl="0" marL="0" rtl="0" algn="l">
              <a:lnSpc>
                <a:spcPct val="100000"/>
              </a:lnSpc>
              <a:spcBef>
                <a:spcPts val="0"/>
              </a:spcBef>
              <a:spcAft>
                <a:spcPts val="0"/>
              </a:spcAft>
              <a:buClr>
                <a:schemeClr val="dk1"/>
              </a:buClr>
              <a:buSzPts val="1100"/>
              <a:buFont typeface="Arial"/>
              <a:buNone/>
            </a:pPr>
            <a:r>
              <a:t/>
            </a:r>
            <a:endParaRPr sz="1500"/>
          </a:p>
          <a:p>
            <a:pPr indent="0" lvl="0" marL="0" rtl="0" algn="l">
              <a:lnSpc>
                <a:spcPct val="100000"/>
              </a:lnSpc>
              <a:spcBef>
                <a:spcPts val="0"/>
              </a:spcBef>
              <a:spcAft>
                <a:spcPts val="0"/>
              </a:spcAft>
              <a:buNone/>
            </a:pPr>
            <a:r>
              <a:t/>
            </a:r>
            <a:endParaRPr sz="1500"/>
          </a:p>
        </p:txBody>
      </p:sp>
      <p:pic>
        <p:nvPicPr>
          <p:cNvPr id="216" name="Google Shape;216;p35"/>
          <p:cNvPicPr preferRelativeResize="0"/>
          <p:nvPr/>
        </p:nvPicPr>
        <p:blipFill>
          <a:blip r:embed="rId3">
            <a:alphaModFix/>
          </a:blip>
          <a:stretch>
            <a:fillRect/>
          </a:stretch>
        </p:blipFill>
        <p:spPr>
          <a:xfrm>
            <a:off x="0" y="3689191"/>
            <a:ext cx="9144000" cy="6923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0" name="Shape 220"/>
        <p:cNvGrpSpPr/>
        <p:nvPr/>
      </p:nvGrpSpPr>
      <p:grpSpPr>
        <a:xfrm>
          <a:off x="0" y="0"/>
          <a:ext cx="0" cy="0"/>
          <a:chOff x="0" y="0"/>
          <a:chExt cx="0" cy="0"/>
        </a:xfrm>
      </p:grpSpPr>
      <p:sp>
        <p:nvSpPr>
          <p:cNvPr id="221" name="Google Shape;221;p3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 Prediction for the Payment Type - </a:t>
            </a:r>
            <a:endParaRPr/>
          </a:p>
          <a:p>
            <a:pPr indent="0" lvl="0" marL="0" rtl="0" algn="ctr">
              <a:spcBef>
                <a:spcPts val="0"/>
              </a:spcBef>
              <a:spcAft>
                <a:spcPts val="0"/>
              </a:spcAft>
              <a:buClr>
                <a:schemeClr val="dk1"/>
              </a:buClr>
              <a:buSzPts val="1100"/>
              <a:buFont typeface="Arial"/>
              <a:buNone/>
            </a:pPr>
            <a:r>
              <a:rPr lang="en"/>
              <a:t>Boosted Tree Classifier</a:t>
            </a:r>
            <a:endParaRPr/>
          </a:p>
          <a:p>
            <a:pPr indent="0" lvl="0" marL="0" rtl="0" algn="ctr">
              <a:spcBef>
                <a:spcPts val="0"/>
              </a:spcBef>
              <a:spcAft>
                <a:spcPts val="0"/>
              </a:spcAft>
              <a:buNone/>
            </a:pPr>
            <a:r>
              <a:t/>
            </a:r>
            <a:endParaRPr/>
          </a:p>
        </p:txBody>
      </p:sp>
      <p:sp>
        <p:nvSpPr>
          <p:cNvPr id="222" name="Google Shape;222;p36"/>
          <p:cNvSpPr txBox="1"/>
          <p:nvPr>
            <p:ph idx="1" type="body"/>
          </p:nvPr>
        </p:nvSpPr>
        <p:spPr>
          <a:xfrm>
            <a:off x="0" y="1161375"/>
            <a:ext cx="9061500" cy="316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SELECT * FROM ML.predict (MODEL `taxirides.paytype`,</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(SELECT </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payment_type as P_type, pickup_longitude as pick_long ,pickup_latitude as pick_la, passenger_count as passenger, trip_distance as distance, fare_amount as total_fare, total_amount as total,tip_amount as tips, extra as extra</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FROM </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`bigquery-public-data.new_york_taxi_trips.tlc_yellow_trips_2016`</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700">
                <a:solidFill>
                  <a:schemeClr val="dk1"/>
                </a:solidFill>
              </a:rPr>
              <a:t>LIMIT 1000))</a:t>
            </a:r>
            <a:endParaRPr sz="17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endParaRPr>
          </a:p>
          <a:p>
            <a:pPr indent="0" lvl="0" marL="0" rtl="0" algn="l">
              <a:lnSpc>
                <a:spcPct val="100000"/>
              </a:lnSpc>
              <a:spcBef>
                <a:spcPts val="0"/>
              </a:spcBef>
              <a:spcAft>
                <a:spcPts val="0"/>
              </a:spcAft>
              <a:buNone/>
            </a:pPr>
            <a:r>
              <a:rPr lang="en" sz="1700"/>
              <a:t> </a:t>
            </a:r>
            <a:endParaRPr sz="1700"/>
          </a:p>
        </p:txBody>
      </p:sp>
      <p:pic>
        <p:nvPicPr>
          <p:cNvPr id="223" name="Google Shape;223;p36"/>
          <p:cNvPicPr preferRelativeResize="0"/>
          <p:nvPr/>
        </p:nvPicPr>
        <p:blipFill>
          <a:blip r:embed="rId3">
            <a:alphaModFix/>
          </a:blip>
          <a:stretch>
            <a:fillRect/>
          </a:stretch>
        </p:blipFill>
        <p:spPr>
          <a:xfrm>
            <a:off x="0" y="3614500"/>
            <a:ext cx="9144000" cy="6690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58100" y="-943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Creation and Evaluation for the Passenger Count - </a:t>
            </a:r>
            <a:r>
              <a:rPr lang="en"/>
              <a:t>Boosted Tree Classifier</a:t>
            </a:r>
            <a:endParaRPr/>
          </a:p>
        </p:txBody>
      </p:sp>
      <p:sp>
        <p:nvSpPr>
          <p:cNvPr id="229" name="Google Shape;229;p37"/>
          <p:cNvSpPr txBox="1"/>
          <p:nvPr>
            <p:ph idx="1" type="body"/>
          </p:nvPr>
        </p:nvSpPr>
        <p:spPr>
          <a:xfrm>
            <a:off x="50250" y="863550"/>
            <a:ext cx="9244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CREATE OR REPLACE MODEL`taxirides.count`</a:t>
            </a:r>
            <a:endParaRPr sz="1700"/>
          </a:p>
          <a:p>
            <a:pPr indent="0" lvl="0" marL="0" rtl="0" algn="l">
              <a:lnSpc>
                <a:spcPct val="100000"/>
              </a:lnSpc>
              <a:spcBef>
                <a:spcPts val="0"/>
              </a:spcBef>
              <a:spcAft>
                <a:spcPts val="0"/>
              </a:spcAft>
              <a:buClr>
                <a:schemeClr val="dk1"/>
              </a:buClr>
              <a:buSzPts val="1100"/>
              <a:buFont typeface="Arial"/>
              <a:buNone/>
            </a:pPr>
            <a:r>
              <a:rPr lang="en" sz="1700"/>
              <a:t>OPTIONS (model_type='BOOSTED_TREE_CLASSIFIER', input_label_cols=['passenger_count']) AS</a:t>
            </a:r>
            <a:endParaRPr sz="1700"/>
          </a:p>
          <a:p>
            <a:pPr indent="0" lvl="0" marL="0" rtl="0" algn="l">
              <a:lnSpc>
                <a:spcPct val="100000"/>
              </a:lnSpc>
              <a:spcBef>
                <a:spcPts val="0"/>
              </a:spcBef>
              <a:spcAft>
                <a:spcPts val="0"/>
              </a:spcAft>
              <a:buClr>
                <a:schemeClr val="dk1"/>
              </a:buClr>
              <a:buSzPts val="1100"/>
              <a:buFont typeface="Arial"/>
              <a:buNone/>
            </a:pPr>
            <a:r>
              <a:rPr lang="en" sz="1700"/>
              <a:t>SELECT cast(passenger_count as int64)  as passenger_count, pickup_longitude,pickup_latitude,</a:t>
            </a:r>
            <a:endParaRPr sz="1700"/>
          </a:p>
          <a:p>
            <a:pPr indent="0" lvl="0" marL="0" rtl="0" algn="l">
              <a:lnSpc>
                <a:spcPct val="100000"/>
              </a:lnSpc>
              <a:spcBef>
                <a:spcPts val="0"/>
              </a:spcBef>
              <a:spcAft>
                <a:spcPts val="0"/>
              </a:spcAft>
              <a:buClr>
                <a:schemeClr val="dk1"/>
              </a:buClr>
              <a:buSzPts val="1100"/>
              <a:buFont typeface="Arial"/>
              <a:buNone/>
            </a:pPr>
            <a:r>
              <a:rPr lang="en" sz="1700"/>
              <a:t>FROM `bigquery-public-data.new_york_taxi_trips.tlc_yellow_trips_2015`</a:t>
            </a:r>
            <a:endParaRPr sz="1700"/>
          </a:p>
          <a:p>
            <a:pPr indent="0" lvl="0" marL="0" rtl="0" algn="l">
              <a:lnSpc>
                <a:spcPct val="100000"/>
              </a:lnSpc>
              <a:spcBef>
                <a:spcPts val="0"/>
              </a:spcBef>
              <a:spcAft>
                <a:spcPts val="0"/>
              </a:spcAft>
              <a:buClr>
                <a:schemeClr val="dk1"/>
              </a:buClr>
              <a:buSzPts val="1100"/>
              <a:buFont typeface="Arial"/>
              <a:buNone/>
            </a:pPr>
            <a:r>
              <a:rPr lang="en" sz="1700"/>
              <a:t>limit 1000</a:t>
            </a:r>
            <a:endParaRPr sz="1700"/>
          </a:p>
          <a:p>
            <a:pPr indent="0" lvl="0" marL="0" rtl="0" algn="l">
              <a:lnSpc>
                <a:spcPct val="100000"/>
              </a:lnSpc>
              <a:spcBef>
                <a:spcPts val="0"/>
              </a:spcBef>
              <a:spcAft>
                <a:spcPts val="0"/>
              </a:spcAft>
              <a:buNone/>
            </a:pPr>
            <a:r>
              <a:t/>
            </a:r>
            <a:endParaRPr sz="1700"/>
          </a:p>
        </p:txBody>
      </p:sp>
      <p:pic>
        <p:nvPicPr>
          <p:cNvPr id="230" name="Google Shape;230;p37"/>
          <p:cNvPicPr preferRelativeResize="0"/>
          <p:nvPr/>
        </p:nvPicPr>
        <p:blipFill>
          <a:blip r:embed="rId3">
            <a:alphaModFix/>
          </a:blip>
          <a:stretch>
            <a:fillRect/>
          </a:stretch>
        </p:blipFill>
        <p:spPr>
          <a:xfrm>
            <a:off x="0" y="2812667"/>
            <a:ext cx="9143999" cy="6869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6200" y="-44250"/>
            <a:ext cx="9294900" cy="9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Prediction and Evaluation for the Passenger Count - </a:t>
            </a:r>
            <a:r>
              <a:rPr lang="en"/>
              <a:t>Boosted Tree Classifier</a:t>
            </a:r>
            <a:endParaRPr/>
          </a:p>
          <a:p>
            <a:pPr indent="0" lvl="0" marL="0" rtl="0" algn="l">
              <a:spcBef>
                <a:spcPts val="0"/>
              </a:spcBef>
              <a:spcAft>
                <a:spcPts val="0"/>
              </a:spcAft>
              <a:buNone/>
            </a:pPr>
            <a:r>
              <a:t/>
            </a:r>
            <a:endParaRPr/>
          </a:p>
        </p:txBody>
      </p:sp>
      <p:sp>
        <p:nvSpPr>
          <p:cNvPr id="236" name="Google Shape;236;p38"/>
          <p:cNvSpPr txBox="1"/>
          <p:nvPr>
            <p:ph idx="1" type="body"/>
          </p:nvPr>
        </p:nvSpPr>
        <p:spPr>
          <a:xfrm>
            <a:off x="0" y="9539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SELECT * FROM ML.predict</a:t>
            </a:r>
            <a:endParaRPr sz="1700"/>
          </a:p>
          <a:p>
            <a:pPr indent="0" lvl="0" marL="0" rtl="0" algn="l">
              <a:lnSpc>
                <a:spcPct val="100000"/>
              </a:lnSpc>
              <a:spcBef>
                <a:spcPts val="0"/>
              </a:spcBef>
              <a:spcAft>
                <a:spcPts val="0"/>
              </a:spcAft>
              <a:buClr>
                <a:schemeClr val="dk1"/>
              </a:buClr>
              <a:buSzPts val="1100"/>
              <a:buFont typeface="Arial"/>
              <a:buNone/>
            </a:pPr>
            <a:r>
              <a:rPr lang="en" sz="1700"/>
              <a:t>(MODEL `taxirides.count`,</a:t>
            </a:r>
            <a:endParaRPr sz="1700"/>
          </a:p>
          <a:p>
            <a:pPr indent="0" lvl="0" marL="0" rtl="0" algn="l">
              <a:lnSpc>
                <a:spcPct val="100000"/>
              </a:lnSpc>
              <a:spcBef>
                <a:spcPts val="0"/>
              </a:spcBef>
              <a:spcAft>
                <a:spcPts val="0"/>
              </a:spcAft>
              <a:buClr>
                <a:schemeClr val="dk1"/>
              </a:buClr>
              <a:buSzPts val="1100"/>
              <a:buFont typeface="Arial"/>
              <a:buNone/>
            </a:pPr>
            <a:r>
              <a:rPr lang="en" sz="1700"/>
              <a:t>(SELECT</a:t>
            </a:r>
            <a:endParaRPr sz="1700"/>
          </a:p>
          <a:p>
            <a:pPr indent="0" lvl="0" marL="0" rtl="0" algn="l">
              <a:lnSpc>
                <a:spcPct val="100000"/>
              </a:lnSpc>
              <a:spcBef>
                <a:spcPts val="0"/>
              </a:spcBef>
              <a:spcAft>
                <a:spcPts val="0"/>
              </a:spcAft>
              <a:buClr>
                <a:schemeClr val="dk1"/>
              </a:buClr>
              <a:buSzPts val="1100"/>
              <a:buFont typeface="Arial"/>
              <a:buNone/>
            </a:pPr>
            <a:r>
              <a:rPr lang="en" sz="1700"/>
              <a:t>  cast(passenger_count as int64) as passenger_count,</a:t>
            </a:r>
            <a:endParaRPr sz="1700"/>
          </a:p>
          <a:p>
            <a:pPr indent="0" lvl="0" marL="0" rtl="0" algn="l">
              <a:lnSpc>
                <a:spcPct val="100000"/>
              </a:lnSpc>
              <a:spcBef>
                <a:spcPts val="0"/>
              </a:spcBef>
              <a:spcAft>
                <a:spcPts val="0"/>
              </a:spcAft>
              <a:buClr>
                <a:schemeClr val="dk1"/>
              </a:buClr>
              <a:buSzPts val="1100"/>
              <a:buFont typeface="Arial"/>
              <a:buNone/>
            </a:pPr>
            <a:r>
              <a:rPr lang="en" sz="1700"/>
              <a:t>  Pickup_longitude, pickup_latitude,</a:t>
            </a:r>
            <a:endParaRPr sz="1700"/>
          </a:p>
          <a:p>
            <a:pPr indent="0" lvl="0" marL="0" rtl="0" algn="l">
              <a:lnSpc>
                <a:spcPct val="100000"/>
              </a:lnSpc>
              <a:spcBef>
                <a:spcPts val="0"/>
              </a:spcBef>
              <a:spcAft>
                <a:spcPts val="0"/>
              </a:spcAft>
              <a:buClr>
                <a:schemeClr val="dk1"/>
              </a:buClr>
              <a:buSzPts val="1100"/>
              <a:buFont typeface="Arial"/>
              <a:buNone/>
            </a:pPr>
            <a:r>
              <a:rPr lang="en" sz="1700"/>
              <a:t>  trip_distance as distance, total_amount as total,</a:t>
            </a:r>
            <a:endParaRPr sz="1700"/>
          </a:p>
          <a:p>
            <a:pPr indent="0" lvl="0" marL="0" rtl="0" algn="l">
              <a:lnSpc>
                <a:spcPct val="100000"/>
              </a:lnSpc>
              <a:spcBef>
                <a:spcPts val="0"/>
              </a:spcBef>
              <a:spcAft>
                <a:spcPts val="0"/>
              </a:spcAft>
              <a:buClr>
                <a:schemeClr val="dk1"/>
              </a:buClr>
              <a:buSzPts val="1100"/>
              <a:buFont typeface="Arial"/>
              <a:buNone/>
            </a:pPr>
            <a:r>
              <a:rPr lang="en" sz="1700"/>
              <a:t>FROM</a:t>
            </a:r>
            <a:endParaRPr sz="1700"/>
          </a:p>
          <a:p>
            <a:pPr indent="0" lvl="0" marL="0" rtl="0" algn="l">
              <a:lnSpc>
                <a:spcPct val="100000"/>
              </a:lnSpc>
              <a:spcBef>
                <a:spcPts val="0"/>
              </a:spcBef>
              <a:spcAft>
                <a:spcPts val="0"/>
              </a:spcAft>
              <a:buClr>
                <a:schemeClr val="dk1"/>
              </a:buClr>
              <a:buSzPts val="1100"/>
              <a:buFont typeface="Arial"/>
              <a:buNone/>
            </a:pPr>
            <a:r>
              <a:rPr lang="en" sz="1700"/>
              <a:t> `cloudproject-296118.taxirides.realtime_touse`</a:t>
            </a:r>
            <a:endParaRPr sz="1700"/>
          </a:p>
          <a:p>
            <a:pPr indent="0" lvl="0" marL="0" rtl="0" algn="l">
              <a:lnSpc>
                <a:spcPct val="100000"/>
              </a:lnSpc>
              <a:spcBef>
                <a:spcPts val="0"/>
              </a:spcBef>
              <a:spcAft>
                <a:spcPts val="0"/>
              </a:spcAft>
              <a:buClr>
                <a:schemeClr val="dk1"/>
              </a:buClr>
              <a:buSzPts val="1100"/>
              <a:buFont typeface="Arial"/>
              <a:buNone/>
            </a:pPr>
            <a:r>
              <a:rPr lang="en" sz="1700"/>
              <a:t>LIMIT 100))</a:t>
            </a:r>
            <a:endParaRPr sz="1700"/>
          </a:p>
          <a:p>
            <a:pPr indent="0" lvl="0" marL="0" rtl="0" algn="l">
              <a:lnSpc>
                <a:spcPct val="100000"/>
              </a:lnSpc>
              <a:spcBef>
                <a:spcPts val="0"/>
              </a:spcBef>
              <a:spcAft>
                <a:spcPts val="0"/>
              </a:spcAft>
              <a:buNone/>
            </a:pPr>
            <a:r>
              <a:t/>
            </a:r>
            <a:endParaRPr sz="1700"/>
          </a:p>
        </p:txBody>
      </p:sp>
      <p:pic>
        <p:nvPicPr>
          <p:cNvPr id="237" name="Google Shape;237;p38"/>
          <p:cNvPicPr preferRelativeResize="0"/>
          <p:nvPr/>
        </p:nvPicPr>
        <p:blipFill>
          <a:blip r:embed="rId3">
            <a:alphaModFix/>
          </a:blip>
          <a:stretch>
            <a:fillRect/>
          </a:stretch>
        </p:blipFill>
        <p:spPr>
          <a:xfrm>
            <a:off x="0" y="3704265"/>
            <a:ext cx="9144001" cy="6661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251425" y="83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 Creation and Evaluation for Total Amount -</a:t>
            </a:r>
            <a:endParaRPr/>
          </a:p>
          <a:p>
            <a:pPr indent="0" lvl="0" marL="0" rtl="0" algn="ctr">
              <a:spcBef>
                <a:spcPts val="0"/>
              </a:spcBef>
              <a:spcAft>
                <a:spcPts val="0"/>
              </a:spcAft>
              <a:buClr>
                <a:schemeClr val="dk1"/>
              </a:buClr>
              <a:buSzPts val="1100"/>
              <a:buFont typeface="Arial"/>
              <a:buNone/>
            </a:pPr>
            <a:r>
              <a:rPr lang="en"/>
              <a:t>Linear Regression  </a:t>
            </a:r>
            <a:endParaRPr/>
          </a:p>
          <a:p>
            <a:pPr indent="0" lvl="0" marL="0" rtl="0" algn="ctr">
              <a:spcBef>
                <a:spcPts val="0"/>
              </a:spcBef>
              <a:spcAft>
                <a:spcPts val="0"/>
              </a:spcAft>
              <a:buNone/>
            </a:pPr>
            <a:r>
              <a:t/>
            </a:r>
            <a:endParaRPr/>
          </a:p>
        </p:txBody>
      </p:sp>
      <p:sp>
        <p:nvSpPr>
          <p:cNvPr id="243" name="Google Shape;243;p39"/>
          <p:cNvSpPr txBox="1"/>
          <p:nvPr>
            <p:ph idx="1" type="body"/>
          </p:nvPr>
        </p:nvSpPr>
        <p:spPr>
          <a:xfrm>
            <a:off x="110775" y="1041950"/>
            <a:ext cx="8520600" cy="281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CREATE OR REPLACE MODEL `taxirides.2015_TotalAmount`</a:t>
            </a:r>
            <a:endParaRPr sz="1700"/>
          </a:p>
          <a:p>
            <a:pPr indent="0" lvl="0" marL="0" rtl="0" algn="l">
              <a:lnSpc>
                <a:spcPct val="100000"/>
              </a:lnSpc>
              <a:spcBef>
                <a:spcPts val="0"/>
              </a:spcBef>
              <a:spcAft>
                <a:spcPts val="0"/>
              </a:spcAft>
              <a:buClr>
                <a:schemeClr val="dk1"/>
              </a:buClr>
              <a:buSzPts val="1100"/>
              <a:buFont typeface="Arial"/>
              <a:buNone/>
            </a:pPr>
            <a:r>
              <a:rPr lang="en" sz="1700"/>
              <a:t>OPTIONS</a:t>
            </a:r>
            <a:endParaRPr sz="1700"/>
          </a:p>
          <a:p>
            <a:pPr indent="0" lvl="0" marL="0" rtl="0" algn="l">
              <a:lnSpc>
                <a:spcPct val="100000"/>
              </a:lnSpc>
              <a:spcBef>
                <a:spcPts val="0"/>
              </a:spcBef>
              <a:spcAft>
                <a:spcPts val="0"/>
              </a:spcAft>
              <a:buClr>
                <a:schemeClr val="dk1"/>
              </a:buClr>
              <a:buSzPts val="1100"/>
              <a:buFont typeface="Arial"/>
              <a:buNone/>
            </a:pPr>
            <a:r>
              <a:rPr lang="en" sz="1700"/>
              <a:t>  (model_type='linear_reg', input_label_cols=['total_amount']) AS</a:t>
            </a:r>
            <a:endParaRPr sz="1700"/>
          </a:p>
          <a:p>
            <a:pPr indent="0" lvl="0" marL="0" rtl="0" algn="l">
              <a:lnSpc>
                <a:spcPct val="100000"/>
              </a:lnSpc>
              <a:spcBef>
                <a:spcPts val="0"/>
              </a:spcBef>
              <a:spcAft>
                <a:spcPts val="0"/>
              </a:spcAft>
              <a:buClr>
                <a:schemeClr val="dk1"/>
              </a:buClr>
              <a:buSzPts val="1100"/>
              <a:buFont typeface="Arial"/>
              <a:buNone/>
            </a:pPr>
            <a:r>
              <a:rPr lang="en" sz="1700"/>
              <a:t>SELECT</a:t>
            </a:r>
            <a:endParaRPr sz="1700"/>
          </a:p>
          <a:p>
            <a:pPr indent="0" lvl="0" marL="0" rtl="0" algn="l">
              <a:lnSpc>
                <a:spcPct val="100000"/>
              </a:lnSpc>
              <a:spcBef>
                <a:spcPts val="0"/>
              </a:spcBef>
              <a:spcAft>
                <a:spcPts val="0"/>
              </a:spcAft>
              <a:buClr>
                <a:schemeClr val="dk1"/>
              </a:buClr>
              <a:buSzPts val="1100"/>
              <a:buFont typeface="Arial"/>
              <a:buNone/>
            </a:pPr>
            <a:r>
              <a:rPr lang="en" sz="1700"/>
              <a:t> total_amount as total_amount, </a:t>
            </a:r>
            <a:endParaRPr sz="1700"/>
          </a:p>
          <a:p>
            <a:pPr indent="0" lvl="0" marL="0" rtl="0" algn="l">
              <a:lnSpc>
                <a:spcPct val="100000"/>
              </a:lnSpc>
              <a:spcBef>
                <a:spcPts val="0"/>
              </a:spcBef>
              <a:spcAft>
                <a:spcPts val="0"/>
              </a:spcAft>
              <a:buClr>
                <a:schemeClr val="dk1"/>
              </a:buClr>
              <a:buSzPts val="1100"/>
              <a:buFont typeface="Arial"/>
              <a:buNone/>
            </a:pPr>
            <a:r>
              <a:rPr lang="en" sz="1700"/>
              <a:t>  pickup_longitude as longitude, </a:t>
            </a:r>
            <a:endParaRPr sz="1700"/>
          </a:p>
          <a:p>
            <a:pPr indent="0" lvl="0" marL="0" rtl="0" algn="l">
              <a:lnSpc>
                <a:spcPct val="100000"/>
              </a:lnSpc>
              <a:spcBef>
                <a:spcPts val="0"/>
              </a:spcBef>
              <a:spcAft>
                <a:spcPts val="0"/>
              </a:spcAft>
              <a:buClr>
                <a:schemeClr val="dk1"/>
              </a:buClr>
              <a:buSzPts val="1100"/>
              <a:buFont typeface="Arial"/>
              <a:buNone/>
            </a:pPr>
            <a:r>
              <a:rPr lang="en" sz="1700"/>
              <a:t>  pickup_latitude as latitude, </a:t>
            </a:r>
            <a:endParaRPr sz="1700"/>
          </a:p>
          <a:p>
            <a:pPr indent="0" lvl="0" marL="0" rtl="0" algn="l">
              <a:lnSpc>
                <a:spcPct val="100000"/>
              </a:lnSpc>
              <a:spcBef>
                <a:spcPts val="0"/>
              </a:spcBef>
              <a:spcAft>
                <a:spcPts val="0"/>
              </a:spcAft>
              <a:buClr>
                <a:schemeClr val="dk1"/>
              </a:buClr>
              <a:buSzPts val="1100"/>
              <a:buFont typeface="Arial"/>
              <a:buNone/>
            </a:pPr>
            <a:r>
              <a:rPr lang="en" sz="1700"/>
              <a:t>  passenger_count as passenger</a:t>
            </a:r>
            <a:endParaRPr sz="1700"/>
          </a:p>
          <a:p>
            <a:pPr indent="0" lvl="0" marL="0" rtl="0" algn="l">
              <a:lnSpc>
                <a:spcPct val="100000"/>
              </a:lnSpc>
              <a:spcBef>
                <a:spcPts val="0"/>
              </a:spcBef>
              <a:spcAft>
                <a:spcPts val="0"/>
              </a:spcAft>
              <a:buClr>
                <a:schemeClr val="dk1"/>
              </a:buClr>
              <a:buSzPts val="1100"/>
              <a:buFont typeface="Arial"/>
              <a:buNone/>
            </a:pPr>
            <a:r>
              <a:rPr lang="en" sz="1700"/>
              <a:t>FROM</a:t>
            </a:r>
            <a:endParaRPr sz="1700"/>
          </a:p>
          <a:p>
            <a:pPr indent="0" lvl="0" marL="0" rtl="0" algn="l">
              <a:lnSpc>
                <a:spcPct val="100000"/>
              </a:lnSpc>
              <a:spcBef>
                <a:spcPts val="0"/>
              </a:spcBef>
              <a:spcAft>
                <a:spcPts val="0"/>
              </a:spcAft>
              <a:buClr>
                <a:schemeClr val="dk1"/>
              </a:buClr>
              <a:buSzPts val="1100"/>
              <a:buFont typeface="Arial"/>
              <a:buNone/>
            </a:pPr>
            <a:r>
              <a:rPr lang="en" sz="1700"/>
              <a:t> `bigquery-public-data.new_york_taxi_trips.tlc_yellow_trips_2015`</a:t>
            </a:r>
            <a:endParaRPr sz="1700"/>
          </a:p>
          <a:p>
            <a:pPr indent="0" lvl="0" marL="0" rtl="0" algn="l">
              <a:lnSpc>
                <a:spcPct val="100000"/>
              </a:lnSpc>
              <a:spcBef>
                <a:spcPts val="0"/>
              </a:spcBef>
              <a:spcAft>
                <a:spcPts val="0"/>
              </a:spcAft>
              <a:buClr>
                <a:schemeClr val="dk1"/>
              </a:buClr>
              <a:buSzPts val="1100"/>
              <a:buFont typeface="Arial"/>
              <a:buNone/>
            </a:pPr>
            <a:r>
              <a:rPr lang="en" sz="1700"/>
              <a:t>WHERE</a:t>
            </a:r>
            <a:endParaRPr sz="1700"/>
          </a:p>
          <a:p>
            <a:pPr indent="0" lvl="0" marL="0" rtl="0" algn="l">
              <a:lnSpc>
                <a:spcPct val="100000"/>
              </a:lnSpc>
              <a:spcBef>
                <a:spcPts val="0"/>
              </a:spcBef>
              <a:spcAft>
                <a:spcPts val="0"/>
              </a:spcAft>
              <a:buClr>
                <a:schemeClr val="dk1"/>
              </a:buClr>
              <a:buSzPts val="1100"/>
              <a:buFont typeface="Arial"/>
              <a:buNone/>
            </a:pPr>
            <a:r>
              <a:rPr lang="en" sz="1700"/>
              <a:t>  total_amount IS NOT NULL</a:t>
            </a:r>
            <a:endParaRPr sz="1700"/>
          </a:p>
          <a:p>
            <a:pPr indent="0" lvl="0" marL="0" rtl="0" algn="l">
              <a:lnSpc>
                <a:spcPct val="100000"/>
              </a:lnSpc>
              <a:spcBef>
                <a:spcPts val="0"/>
              </a:spcBef>
              <a:spcAft>
                <a:spcPts val="0"/>
              </a:spcAft>
              <a:buNone/>
            </a:pPr>
            <a:r>
              <a:t/>
            </a:r>
            <a:endParaRPr sz="1700"/>
          </a:p>
        </p:txBody>
      </p:sp>
      <p:pic>
        <p:nvPicPr>
          <p:cNvPr id="244" name="Google Shape;244;p39"/>
          <p:cNvPicPr preferRelativeResize="0"/>
          <p:nvPr/>
        </p:nvPicPr>
        <p:blipFill>
          <a:blip r:embed="rId3">
            <a:alphaModFix/>
          </a:blip>
          <a:stretch>
            <a:fillRect/>
          </a:stretch>
        </p:blipFill>
        <p:spPr>
          <a:xfrm>
            <a:off x="0" y="4300750"/>
            <a:ext cx="9144000" cy="61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261475" y="83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Model Evaluate and Predict for Total Amount -</a:t>
            </a:r>
            <a:endParaRPr/>
          </a:p>
          <a:p>
            <a:pPr indent="0" lvl="0" marL="0" rtl="0" algn="ctr">
              <a:spcBef>
                <a:spcPts val="0"/>
              </a:spcBef>
              <a:spcAft>
                <a:spcPts val="0"/>
              </a:spcAft>
              <a:buClr>
                <a:schemeClr val="dk1"/>
              </a:buClr>
              <a:buSzPts val="1100"/>
              <a:buFont typeface="Arial"/>
              <a:buNone/>
            </a:pPr>
            <a:r>
              <a:rPr lang="en"/>
              <a:t>Linear Regression </a:t>
            </a:r>
            <a:endParaRPr/>
          </a:p>
          <a:p>
            <a:pPr indent="0" lvl="0" marL="0" rtl="0" algn="ctr">
              <a:spcBef>
                <a:spcPts val="0"/>
              </a:spcBef>
              <a:spcAft>
                <a:spcPts val="0"/>
              </a:spcAft>
              <a:buNone/>
            </a:pPr>
            <a:r>
              <a:t/>
            </a:r>
            <a:endParaRPr/>
          </a:p>
        </p:txBody>
      </p:sp>
      <p:sp>
        <p:nvSpPr>
          <p:cNvPr id="250" name="Google Shape;250;p40"/>
          <p:cNvSpPr txBox="1"/>
          <p:nvPr>
            <p:ph idx="1" type="body"/>
          </p:nvPr>
        </p:nvSpPr>
        <p:spPr>
          <a:xfrm>
            <a:off x="261475" y="10177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t>SELECT * FROM ML.EVALUATE(MODEL `taxirides.2015_TotalAmount`,</a:t>
            </a:r>
            <a:endParaRPr sz="1700"/>
          </a:p>
          <a:p>
            <a:pPr indent="0" lvl="0" marL="0" rtl="0" algn="l">
              <a:lnSpc>
                <a:spcPct val="100000"/>
              </a:lnSpc>
              <a:spcBef>
                <a:spcPts val="0"/>
              </a:spcBef>
              <a:spcAft>
                <a:spcPts val="0"/>
              </a:spcAft>
              <a:buNone/>
            </a:pPr>
            <a:r>
              <a:rPr lang="en" sz="1700"/>
              <a:t>(</a:t>
            </a:r>
            <a:endParaRPr sz="1700"/>
          </a:p>
          <a:p>
            <a:pPr indent="0" lvl="0" marL="0" rtl="0" algn="l">
              <a:lnSpc>
                <a:spcPct val="100000"/>
              </a:lnSpc>
              <a:spcBef>
                <a:spcPts val="0"/>
              </a:spcBef>
              <a:spcAft>
                <a:spcPts val="0"/>
              </a:spcAft>
              <a:buNone/>
            </a:pPr>
            <a:r>
              <a:rPr lang="en" sz="1700"/>
              <a:t>SELECT</a:t>
            </a:r>
            <a:endParaRPr sz="1700"/>
          </a:p>
          <a:p>
            <a:pPr indent="0" lvl="0" marL="0" rtl="0" algn="l">
              <a:lnSpc>
                <a:spcPct val="100000"/>
              </a:lnSpc>
              <a:spcBef>
                <a:spcPts val="0"/>
              </a:spcBef>
              <a:spcAft>
                <a:spcPts val="0"/>
              </a:spcAft>
              <a:buClr>
                <a:schemeClr val="dk1"/>
              </a:buClr>
              <a:buSzPts val="1100"/>
              <a:buFont typeface="Arial"/>
              <a:buNone/>
            </a:pPr>
            <a:r>
              <a:rPr lang="en" sz="1700"/>
              <a:t>  total_amount as total_amount, </a:t>
            </a:r>
            <a:endParaRPr sz="1700"/>
          </a:p>
          <a:p>
            <a:pPr indent="0" lvl="0" marL="0" rtl="0" algn="l">
              <a:lnSpc>
                <a:spcPct val="100000"/>
              </a:lnSpc>
              <a:spcBef>
                <a:spcPts val="0"/>
              </a:spcBef>
              <a:spcAft>
                <a:spcPts val="0"/>
              </a:spcAft>
              <a:buClr>
                <a:schemeClr val="dk1"/>
              </a:buClr>
              <a:buSzPts val="1100"/>
              <a:buFont typeface="Arial"/>
              <a:buNone/>
            </a:pPr>
            <a:r>
              <a:rPr lang="en" sz="1700"/>
              <a:t>  pickup_longitude as longitude, </a:t>
            </a:r>
            <a:endParaRPr sz="1700"/>
          </a:p>
          <a:p>
            <a:pPr indent="0" lvl="0" marL="0" rtl="0" algn="l">
              <a:lnSpc>
                <a:spcPct val="100000"/>
              </a:lnSpc>
              <a:spcBef>
                <a:spcPts val="0"/>
              </a:spcBef>
              <a:spcAft>
                <a:spcPts val="0"/>
              </a:spcAft>
              <a:buClr>
                <a:schemeClr val="dk1"/>
              </a:buClr>
              <a:buSzPts val="1100"/>
              <a:buFont typeface="Arial"/>
              <a:buNone/>
            </a:pPr>
            <a:r>
              <a:rPr lang="en" sz="1700"/>
              <a:t>  pickup_latitude as latitude, </a:t>
            </a:r>
            <a:endParaRPr sz="1700"/>
          </a:p>
          <a:p>
            <a:pPr indent="0" lvl="0" marL="0" rtl="0" algn="l">
              <a:lnSpc>
                <a:spcPct val="100000"/>
              </a:lnSpc>
              <a:spcBef>
                <a:spcPts val="0"/>
              </a:spcBef>
              <a:spcAft>
                <a:spcPts val="0"/>
              </a:spcAft>
              <a:buClr>
                <a:schemeClr val="dk1"/>
              </a:buClr>
              <a:buSzPts val="1100"/>
              <a:buFont typeface="Arial"/>
              <a:buNone/>
            </a:pPr>
            <a:r>
              <a:rPr lang="en" sz="1700"/>
              <a:t>  passenger_count as passenger</a:t>
            </a:r>
            <a:endParaRPr sz="1700"/>
          </a:p>
          <a:p>
            <a:pPr indent="0" lvl="0" marL="0" rtl="0" algn="l">
              <a:lnSpc>
                <a:spcPct val="100000"/>
              </a:lnSpc>
              <a:spcBef>
                <a:spcPts val="0"/>
              </a:spcBef>
              <a:spcAft>
                <a:spcPts val="0"/>
              </a:spcAft>
              <a:buClr>
                <a:schemeClr val="dk1"/>
              </a:buClr>
              <a:buSzPts val="1100"/>
              <a:buFont typeface="Arial"/>
              <a:buNone/>
            </a:pPr>
            <a:r>
              <a:rPr lang="en" sz="1700"/>
              <a:t>FROM</a:t>
            </a:r>
            <a:endParaRPr sz="1700"/>
          </a:p>
          <a:p>
            <a:pPr indent="0" lvl="0" marL="0" rtl="0" algn="l">
              <a:lnSpc>
                <a:spcPct val="100000"/>
              </a:lnSpc>
              <a:spcBef>
                <a:spcPts val="0"/>
              </a:spcBef>
              <a:spcAft>
                <a:spcPts val="0"/>
              </a:spcAft>
              <a:buClr>
                <a:schemeClr val="dk1"/>
              </a:buClr>
              <a:buSzPts val="1100"/>
              <a:buFont typeface="Arial"/>
              <a:buNone/>
            </a:pPr>
            <a:r>
              <a:rPr lang="en" sz="1700"/>
              <a:t> `cloudproject-296118.taxirides.realtime_touse`</a:t>
            </a:r>
            <a:endParaRPr sz="1700"/>
          </a:p>
          <a:p>
            <a:pPr indent="0" lvl="0" marL="0" rtl="0" algn="l">
              <a:lnSpc>
                <a:spcPct val="100000"/>
              </a:lnSpc>
              <a:spcBef>
                <a:spcPts val="0"/>
              </a:spcBef>
              <a:spcAft>
                <a:spcPts val="0"/>
              </a:spcAft>
              <a:buClr>
                <a:schemeClr val="dk1"/>
              </a:buClr>
              <a:buSzPts val="1100"/>
              <a:buFont typeface="Arial"/>
              <a:buNone/>
            </a:pPr>
            <a:r>
              <a:rPr lang="en" sz="1700"/>
              <a:t>WHERE</a:t>
            </a:r>
            <a:endParaRPr sz="1700"/>
          </a:p>
          <a:p>
            <a:pPr indent="0" lvl="0" marL="0" rtl="0" algn="l">
              <a:lnSpc>
                <a:spcPct val="100000"/>
              </a:lnSpc>
              <a:spcBef>
                <a:spcPts val="0"/>
              </a:spcBef>
              <a:spcAft>
                <a:spcPts val="0"/>
              </a:spcAft>
              <a:buClr>
                <a:schemeClr val="dk1"/>
              </a:buClr>
              <a:buSzPts val="1100"/>
              <a:buFont typeface="Arial"/>
              <a:buNone/>
            </a:pPr>
            <a:r>
              <a:rPr lang="en" sz="1700"/>
              <a:t>  total_amount IS NOT NULL ))</a:t>
            </a:r>
            <a:endParaRPr sz="1700"/>
          </a:p>
          <a:p>
            <a:pPr indent="0" lvl="0" marL="0" rtl="0" algn="l">
              <a:lnSpc>
                <a:spcPct val="100000"/>
              </a:lnSpc>
              <a:spcBef>
                <a:spcPts val="0"/>
              </a:spcBef>
              <a:spcAft>
                <a:spcPts val="0"/>
              </a:spcAft>
              <a:buNone/>
            </a:pPr>
            <a:r>
              <a:t/>
            </a:r>
            <a:endParaRPr sz="1700"/>
          </a:p>
        </p:txBody>
      </p:sp>
      <p:pic>
        <p:nvPicPr>
          <p:cNvPr id="251" name="Google Shape;251;p40"/>
          <p:cNvPicPr preferRelativeResize="0"/>
          <p:nvPr/>
        </p:nvPicPr>
        <p:blipFill>
          <a:blip r:embed="rId3">
            <a:alphaModFix/>
          </a:blip>
          <a:stretch>
            <a:fillRect/>
          </a:stretch>
        </p:blipFill>
        <p:spPr>
          <a:xfrm>
            <a:off x="0" y="4447552"/>
            <a:ext cx="9143999" cy="6117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40475" y="20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Studio and YouTube Links</a:t>
            </a:r>
            <a:endParaRPr/>
          </a:p>
        </p:txBody>
      </p:sp>
      <p:sp>
        <p:nvSpPr>
          <p:cNvPr id="257" name="Google Shape;257;p41"/>
          <p:cNvSpPr txBox="1"/>
          <p:nvPr>
            <p:ph idx="1" type="body"/>
          </p:nvPr>
        </p:nvSpPr>
        <p:spPr>
          <a:xfrm>
            <a:off x="251425" y="941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uFill>
                  <a:noFill/>
                </a:uFill>
                <a:hlinkClick r:id="rId3">
                  <a:extLst>
                    <a:ext uri="{A12FA001-AC4F-418D-AE19-62706E023703}">
                      <ahyp:hlinkClr val="tx"/>
                    </a:ext>
                  </a:extLst>
                </a:hlinkClick>
              </a:rPr>
              <a:t>https://datastudio.google.com/u/0/reporting/f50352cc-124f-45e7-a2c0-8e794938de72/page/kTosB</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https://www.youtube.com/watch?v=vfcM6OKfn_A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79850" y="179850"/>
            <a:ext cx="8290500" cy="7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profitable district - EDA</a:t>
            </a:r>
            <a:endParaRPr/>
          </a:p>
        </p:txBody>
      </p:sp>
      <p:pic>
        <p:nvPicPr>
          <p:cNvPr id="69" name="Google Shape;69;p15"/>
          <p:cNvPicPr preferRelativeResize="0"/>
          <p:nvPr/>
        </p:nvPicPr>
        <p:blipFill rotWithShape="1">
          <a:blip r:embed="rId3">
            <a:alphaModFix/>
          </a:blip>
          <a:srcRect b="0" l="0" r="9584" t="5598"/>
          <a:stretch/>
        </p:blipFill>
        <p:spPr>
          <a:xfrm>
            <a:off x="311700" y="1007125"/>
            <a:ext cx="8520600" cy="3245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prediction- Linear Regression</a:t>
            </a:r>
            <a:endParaRPr/>
          </a:p>
        </p:txBody>
      </p:sp>
      <p:pic>
        <p:nvPicPr>
          <p:cNvPr id="75" name="Google Shape;75;p16"/>
          <p:cNvPicPr preferRelativeResize="0"/>
          <p:nvPr/>
        </p:nvPicPr>
        <p:blipFill>
          <a:blip r:embed="rId3">
            <a:alphaModFix/>
          </a:blip>
          <a:stretch>
            <a:fillRect/>
          </a:stretch>
        </p:blipFill>
        <p:spPr>
          <a:xfrm>
            <a:off x="421925" y="662450"/>
            <a:ext cx="7344528" cy="4229900"/>
          </a:xfrm>
          <a:prstGeom prst="rect">
            <a:avLst/>
          </a:prstGeom>
          <a:noFill/>
          <a:ln>
            <a:noFill/>
          </a:ln>
        </p:spPr>
      </p:pic>
      <p:pic>
        <p:nvPicPr>
          <p:cNvPr id="76" name="Google Shape;76;p16"/>
          <p:cNvPicPr preferRelativeResize="0"/>
          <p:nvPr/>
        </p:nvPicPr>
        <p:blipFill rotWithShape="1">
          <a:blip r:embed="rId4">
            <a:alphaModFix/>
          </a:blip>
          <a:srcRect b="0" l="65697" r="17273" t="0"/>
          <a:stretch/>
        </p:blipFill>
        <p:spPr>
          <a:xfrm>
            <a:off x="5783511" y="2334913"/>
            <a:ext cx="1557100" cy="618350"/>
          </a:xfrm>
          <a:prstGeom prst="rect">
            <a:avLst/>
          </a:prstGeom>
          <a:noFill/>
          <a:ln>
            <a:noFill/>
          </a:ln>
        </p:spPr>
      </p:pic>
      <p:pic>
        <p:nvPicPr>
          <p:cNvPr id="77" name="Google Shape;77;p16"/>
          <p:cNvPicPr preferRelativeResize="0"/>
          <p:nvPr/>
        </p:nvPicPr>
        <p:blipFill rotWithShape="1">
          <a:blip r:embed="rId5">
            <a:alphaModFix/>
          </a:blip>
          <a:srcRect b="0" l="67319" r="16008" t="23564"/>
          <a:stretch/>
        </p:blipFill>
        <p:spPr>
          <a:xfrm>
            <a:off x="5783488" y="3234325"/>
            <a:ext cx="1438726" cy="72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231350" y="5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Tying the total amount and trip distance together</a:t>
            </a:r>
            <a:endParaRPr/>
          </a:p>
        </p:txBody>
      </p:sp>
      <p:pic>
        <p:nvPicPr>
          <p:cNvPr id="83" name="Google Shape;83;p17"/>
          <p:cNvPicPr preferRelativeResize="0"/>
          <p:nvPr/>
        </p:nvPicPr>
        <p:blipFill>
          <a:blip r:embed="rId3">
            <a:alphaModFix/>
          </a:blip>
          <a:stretch>
            <a:fillRect/>
          </a:stretch>
        </p:blipFill>
        <p:spPr>
          <a:xfrm>
            <a:off x="725000" y="728125"/>
            <a:ext cx="7828270" cy="4415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Passenger Count - Boosted Classifier Tree</a:t>
            </a:r>
            <a:endParaRPr/>
          </a:p>
        </p:txBody>
      </p:sp>
      <p:pic>
        <p:nvPicPr>
          <p:cNvPr id="89" name="Google Shape;89;p18"/>
          <p:cNvPicPr preferRelativeResize="0"/>
          <p:nvPr/>
        </p:nvPicPr>
        <p:blipFill rotWithShape="1">
          <a:blip r:embed="rId3">
            <a:alphaModFix/>
          </a:blip>
          <a:srcRect b="1343" l="1827" r="13940" t="3400"/>
          <a:stretch/>
        </p:blipFill>
        <p:spPr>
          <a:xfrm>
            <a:off x="124725" y="958104"/>
            <a:ext cx="4811974" cy="3429025"/>
          </a:xfrm>
          <a:prstGeom prst="rect">
            <a:avLst/>
          </a:prstGeom>
          <a:noFill/>
          <a:ln>
            <a:noFill/>
          </a:ln>
        </p:spPr>
      </p:pic>
      <p:pic>
        <p:nvPicPr>
          <p:cNvPr id="90" name="Google Shape;90;p18"/>
          <p:cNvPicPr preferRelativeResize="0"/>
          <p:nvPr/>
        </p:nvPicPr>
        <p:blipFill rotWithShape="1">
          <a:blip r:embed="rId4">
            <a:alphaModFix/>
          </a:blip>
          <a:srcRect b="0" l="577" r="63333" t="9173"/>
          <a:stretch/>
        </p:blipFill>
        <p:spPr>
          <a:xfrm>
            <a:off x="5103300" y="1068274"/>
            <a:ext cx="3312642" cy="3318850"/>
          </a:xfrm>
          <a:prstGeom prst="rect">
            <a:avLst/>
          </a:prstGeom>
          <a:noFill/>
          <a:ln>
            <a:noFill/>
          </a:ln>
        </p:spPr>
      </p:pic>
      <p:sp>
        <p:nvSpPr>
          <p:cNvPr id="91" name="Google Shape;91;p18"/>
          <p:cNvSpPr txBox="1"/>
          <p:nvPr/>
        </p:nvSpPr>
        <p:spPr>
          <a:xfrm>
            <a:off x="7615228" y="1803894"/>
            <a:ext cx="13083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100M</a:t>
            </a:r>
            <a:endParaRPr b="1"/>
          </a:p>
        </p:txBody>
      </p:sp>
      <p:sp>
        <p:nvSpPr>
          <p:cNvPr id="92" name="Google Shape;92;p18"/>
          <p:cNvSpPr txBox="1"/>
          <p:nvPr/>
        </p:nvSpPr>
        <p:spPr>
          <a:xfrm>
            <a:off x="7702973" y="2502417"/>
            <a:ext cx="13083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5</a:t>
            </a:r>
            <a:r>
              <a:rPr b="1" lang="en"/>
              <a:t>0M</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00450" y="-42650"/>
            <a:ext cx="9244450" cy="5202353"/>
          </a:xfrm>
          <a:prstGeom prst="rect">
            <a:avLst/>
          </a:prstGeom>
          <a:noFill/>
          <a:ln>
            <a:noFill/>
          </a:ln>
        </p:spPr>
      </p:pic>
      <p:sp>
        <p:nvSpPr>
          <p:cNvPr id="98" name="Google Shape;98;p19"/>
          <p:cNvSpPr txBox="1"/>
          <p:nvPr/>
        </p:nvSpPr>
        <p:spPr>
          <a:xfrm>
            <a:off x="311425" y="190875"/>
            <a:ext cx="5414700" cy="9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rPr>
              <a:t>Our Recommendations</a:t>
            </a:r>
            <a:endParaRPr b="1" sz="2300">
              <a:solidFill>
                <a:srgbClr val="FFFFFF"/>
              </a:solidFill>
            </a:endParaRPr>
          </a:p>
        </p:txBody>
      </p:sp>
      <p:sp>
        <p:nvSpPr>
          <p:cNvPr id="99" name="Google Shape;99;p19"/>
          <p:cNvSpPr txBox="1"/>
          <p:nvPr/>
        </p:nvSpPr>
        <p:spPr>
          <a:xfrm>
            <a:off x="311425" y="994525"/>
            <a:ext cx="77154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000">
                <a:solidFill>
                  <a:schemeClr val="dk1"/>
                </a:solidFill>
              </a:rPr>
              <a:t>•</a:t>
            </a:r>
            <a:r>
              <a:rPr lang="en" sz="2000">
                <a:solidFill>
                  <a:srgbClr val="FFFFFF"/>
                </a:solidFill>
              </a:rPr>
              <a:t>1.</a:t>
            </a:r>
            <a:r>
              <a:rPr lang="en" sz="2000">
                <a:solidFill>
                  <a:srgbClr val="FFFFFF"/>
                </a:solidFill>
              </a:rPr>
              <a:t> Introduce a yellow taxi App that includes more transparent fare calculation, flexible payment options (cash/credit) and calculates optimized route to lower the driving costs</a:t>
            </a:r>
            <a:endParaRPr sz="2000">
              <a:solidFill>
                <a:srgbClr val="FFFFFF"/>
              </a:solidFill>
            </a:endParaRPr>
          </a:p>
          <a:p>
            <a:pPr indent="0" lvl="0" marL="0" rtl="0" algn="l">
              <a:lnSpc>
                <a:spcPct val="90000"/>
              </a:lnSpc>
              <a:spcBef>
                <a:spcPts val="1600"/>
              </a:spcBef>
              <a:spcAft>
                <a:spcPts val="0"/>
              </a:spcAft>
              <a:buNone/>
            </a:pPr>
            <a:r>
              <a:rPr lang="en" sz="2000">
                <a:solidFill>
                  <a:schemeClr val="dk1"/>
                </a:solidFill>
              </a:rPr>
              <a:t>•</a:t>
            </a:r>
            <a:r>
              <a:rPr lang="en" sz="2000">
                <a:solidFill>
                  <a:srgbClr val="FFFFFF"/>
                </a:solidFill>
              </a:rPr>
              <a:t>2</a:t>
            </a:r>
            <a:r>
              <a:rPr lang="en" sz="2000">
                <a:solidFill>
                  <a:srgbClr val="FFFFFF"/>
                </a:solidFill>
              </a:rPr>
              <a:t>.  Have more spacious cars inside of Manhattan due to tourism</a:t>
            </a:r>
            <a:endParaRPr sz="2000">
              <a:solidFill>
                <a:srgbClr val="FFFFFF"/>
              </a:solidFill>
            </a:endParaRPr>
          </a:p>
          <a:p>
            <a:pPr indent="0" lvl="0" marL="0" rtl="0" algn="l">
              <a:lnSpc>
                <a:spcPct val="90000"/>
              </a:lnSpc>
              <a:spcBef>
                <a:spcPts val="1600"/>
              </a:spcBef>
              <a:spcAft>
                <a:spcPts val="0"/>
              </a:spcAft>
              <a:buNone/>
            </a:pPr>
            <a:r>
              <a:rPr lang="en" sz="2000">
                <a:solidFill>
                  <a:schemeClr val="dk1"/>
                </a:solidFill>
              </a:rPr>
              <a:t>•</a:t>
            </a:r>
            <a:r>
              <a:rPr lang="en" sz="2000">
                <a:solidFill>
                  <a:srgbClr val="FFFFFF"/>
                </a:solidFill>
              </a:rPr>
              <a:t>3</a:t>
            </a:r>
            <a:r>
              <a:rPr lang="en" sz="2000">
                <a:solidFill>
                  <a:srgbClr val="FFFFFF"/>
                </a:solidFill>
              </a:rPr>
              <a:t>. Most revenue is being generated by Long Island hence introduce more cabs in this area</a:t>
            </a:r>
            <a:endParaRPr sz="2000">
              <a:solidFill>
                <a:srgbClr val="FFFFFF"/>
              </a:solidFill>
            </a:endParaRPr>
          </a:p>
          <a:p>
            <a:pPr indent="0" lvl="0" marL="0" rtl="0" algn="l">
              <a:lnSpc>
                <a:spcPct val="90000"/>
              </a:lnSpc>
              <a:spcBef>
                <a:spcPts val="1600"/>
              </a:spcBef>
              <a:spcAft>
                <a:spcPts val="0"/>
              </a:spcAft>
              <a:buNone/>
            </a:pPr>
            <a:r>
              <a:t/>
            </a:r>
            <a:endParaRPr sz="2000">
              <a:solidFill>
                <a:srgbClr val="FFFFFF"/>
              </a:solidFill>
            </a:endParaRPr>
          </a:p>
          <a:p>
            <a:pPr indent="0" lvl="0" marL="0" rtl="0" algn="l">
              <a:lnSpc>
                <a:spcPct val="90000"/>
              </a:lnSpc>
              <a:spcBef>
                <a:spcPts val="1600"/>
              </a:spcBef>
              <a:spcAft>
                <a:spcPts val="0"/>
              </a:spcAft>
              <a:buNone/>
            </a:pPr>
            <a:r>
              <a:t/>
            </a:r>
            <a:endParaRPr sz="2000">
              <a:solidFill>
                <a:srgbClr val="FFFFFF"/>
              </a:solidFill>
            </a:endParaRPr>
          </a:p>
          <a:p>
            <a:pPr indent="0" lvl="0" marL="0" rtl="0" algn="l">
              <a:lnSpc>
                <a:spcPct val="115000"/>
              </a:lnSpc>
              <a:spcBef>
                <a:spcPts val="1600"/>
              </a:spcBef>
              <a:spcAft>
                <a:spcPts val="160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Payment Type Insights -</a:t>
            </a:r>
            <a:r>
              <a:rPr lang="en"/>
              <a:t> Boosted Classifier Tree</a:t>
            </a:r>
            <a:endParaRPr/>
          </a:p>
          <a:p>
            <a:pPr indent="0" lvl="0" marL="0" rtl="0" algn="l">
              <a:spcBef>
                <a:spcPts val="0"/>
              </a:spcBef>
              <a:spcAft>
                <a:spcPts val="0"/>
              </a:spcAft>
              <a:buNone/>
            </a:pPr>
            <a:r>
              <a:t/>
            </a:r>
            <a:endParaRPr/>
          </a:p>
        </p:txBody>
      </p:sp>
      <p:sp>
        <p:nvSpPr>
          <p:cNvPr id="105" name="Google Shape;105;p20"/>
          <p:cNvSpPr txBox="1"/>
          <p:nvPr>
            <p:ph idx="1" type="body"/>
          </p:nvPr>
        </p:nvSpPr>
        <p:spPr>
          <a:xfrm>
            <a:off x="262200" y="3469250"/>
            <a:ext cx="8619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Identical results upon predicted and real data</a:t>
            </a:r>
            <a:endParaRPr>
              <a:solidFill>
                <a:schemeClr val="dk1"/>
              </a:solidFill>
              <a:highlight>
                <a:srgbClr val="FFFFFF"/>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a:solidFill>
                  <a:schemeClr val="dk1"/>
                </a:solidFill>
                <a:highlight>
                  <a:srgbClr val="FFFFFF"/>
                </a:highlight>
                <a:latin typeface="Roboto"/>
                <a:ea typeface="Roboto"/>
                <a:cs typeface="Roboto"/>
                <a:sym typeface="Roboto"/>
              </a:rPr>
              <a:t>Majority of tips are recorded in the credit card transactions</a:t>
            </a:r>
            <a:endParaRPr>
              <a:solidFill>
                <a:schemeClr val="dk1"/>
              </a:solidFill>
              <a:highlight>
                <a:srgbClr val="FFFFFF"/>
              </a:highlight>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a:solidFill>
                  <a:srgbClr val="434343"/>
                </a:solidFill>
                <a:latin typeface="Roboto"/>
                <a:ea typeface="Roboto"/>
                <a:cs typeface="Roboto"/>
                <a:sym typeface="Roboto"/>
              </a:rPr>
              <a:t>Whereas for an extra charge, travel distances, and numbers of passengers, no clear distinction between the two payment types.</a:t>
            </a:r>
            <a:endParaRPr>
              <a:solidFill>
                <a:schemeClr val="dk1"/>
              </a:solidFill>
              <a:latin typeface="Roboto"/>
              <a:ea typeface="Roboto"/>
              <a:cs typeface="Roboto"/>
              <a:sym typeface="Roboto"/>
            </a:endParaRPr>
          </a:p>
        </p:txBody>
      </p:sp>
      <p:pic>
        <p:nvPicPr>
          <p:cNvPr id="106" name="Google Shape;106;p20"/>
          <p:cNvPicPr preferRelativeResize="0"/>
          <p:nvPr/>
        </p:nvPicPr>
        <p:blipFill rotWithShape="1">
          <a:blip r:embed="rId3">
            <a:alphaModFix/>
          </a:blip>
          <a:srcRect b="12726" l="15716" r="13522" t="29845"/>
          <a:stretch/>
        </p:blipFill>
        <p:spPr>
          <a:xfrm>
            <a:off x="4998100" y="759775"/>
            <a:ext cx="4145525" cy="2376251"/>
          </a:xfrm>
          <a:prstGeom prst="rect">
            <a:avLst/>
          </a:prstGeom>
          <a:noFill/>
          <a:ln>
            <a:noFill/>
          </a:ln>
        </p:spPr>
      </p:pic>
      <p:pic>
        <p:nvPicPr>
          <p:cNvPr id="107" name="Google Shape;107;p20"/>
          <p:cNvPicPr preferRelativeResize="0"/>
          <p:nvPr/>
        </p:nvPicPr>
        <p:blipFill>
          <a:blip r:embed="rId4">
            <a:alphaModFix/>
          </a:blip>
          <a:stretch>
            <a:fillRect/>
          </a:stretch>
        </p:blipFill>
        <p:spPr>
          <a:xfrm>
            <a:off x="120500" y="575825"/>
            <a:ext cx="4451495" cy="274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140925" y="157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Payment Type Insights - Boosted Classifier Tree</a:t>
            </a:r>
            <a:endParaRPr/>
          </a:p>
        </p:txBody>
      </p:sp>
      <p:sp>
        <p:nvSpPr>
          <p:cNvPr id="113" name="Google Shape;113;p21"/>
          <p:cNvSpPr txBox="1"/>
          <p:nvPr/>
        </p:nvSpPr>
        <p:spPr>
          <a:xfrm>
            <a:off x="7513300" y="1516400"/>
            <a:ext cx="13770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Cash</a:t>
            </a:r>
            <a:endParaRPr/>
          </a:p>
          <a:p>
            <a:pPr indent="0" lvl="0" marL="0" rtl="0" algn="l">
              <a:spcBef>
                <a:spcPts val="0"/>
              </a:spcBef>
              <a:spcAft>
                <a:spcPts val="0"/>
              </a:spcAft>
              <a:buNone/>
            </a:pPr>
            <a:r>
              <a:t/>
            </a:r>
            <a:endParaRPr/>
          </a:p>
        </p:txBody>
      </p:sp>
      <p:sp>
        <p:nvSpPr>
          <p:cNvPr id="114" name="Google Shape;114;p21"/>
          <p:cNvSpPr/>
          <p:nvPr/>
        </p:nvSpPr>
        <p:spPr>
          <a:xfrm>
            <a:off x="7240000" y="1597550"/>
            <a:ext cx="192300" cy="1923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7240000" y="2033000"/>
            <a:ext cx="192300" cy="1923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nvSpPr>
        <p:spPr>
          <a:xfrm>
            <a:off x="7513300" y="1962200"/>
            <a:ext cx="12252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Credit Card</a:t>
            </a:r>
            <a:endParaRPr>
              <a:solidFill>
                <a:schemeClr val="dk1"/>
              </a:solidFill>
            </a:endParaRPr>
          </a:p>
        </p:txBody>
      </p:sp>
      <p:sp>
        <p:nvSpPr>
          <p:cNvPr id="117" name="Google Shape;117;p21"/>
          <p:cNvSpPr/>
          <p:nvPr/>
        </p:nvSpPr>
        <p:spPr>
          <a:xfrm>
            <a:off x="2409750" y="2278125"/>
            <a:ext cx="1832700" cy="124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1"/>
          <p:cNvPicPr preferRelativeResize="0"/>
          <p:nvPr/>
        </p:nvPicPr>
        <p:blipFill rotWithShape="1">
          <a:blip r:embed="rId3">
            <a:alphaModFix/>
          </a:blip>
          <a:srcRect b="6147" l="14886" r="13269" t="22945"/>
          <a:stretch/>
        </p:blipFill>
        <p:spPr>
          <a:xfrm>
            <a:off x="231325" y="846900"/>
            <a:ext cx="6695923" cy="3717301"/>
          </a:xfrm>
          <a:prstGeom prst="rect">
            <a:avLst/>
          </a:prstGeom>
          <a:noFill/>
          <a:ln>
            <a:noFill/>
          </a:ln>
        </p:spPr>
      </p:pic>
      <p:sp>
        <p:nvSpPr>
          <p:cNvPr id="119" name="Google Shape;119;p21"/>
          <p:cNvSpPr/>
          <p:nvPr/>
        </p:nvSpPr>
        <p:spPr>
          <a:xfrm>
            <a:off x="1606950" y="2150925"/>
            <a:ext cx="1683300" cy="124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7240000" y="2531375"/>
            <a:ext cx="192300" cy="1923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txBox="1"/>
          <p:nvPr/>
        </p:nvSpPr>
        <p:spPr>
          <a:xfrm>
            <a:off x="7691050" y="2534975"/>
            <a:ext cx="8535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nvSpPr>
        <p:spPr>
          <a:xfrm>
            <a:off x="7513300" y="2460575"/>
            <a:ext cx="12252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 Charge</a:t>
            </a:r>
            <a:endParaRPr>
              <a:solidFill>
                <a:schemeClr val="dk1"/>
              </a:solidFill>
            </a:endParaRPr>
          </a:p>
        </p:txBody>
      </p:sp>
      <p:sp>
        <p:nvSpPr>
          <p:cNvPr id="123" name="Google Shape;123;p21"/>
          <p:cNvSpPr/>
          <p:nvPr/>
        </p:nvSpPr>
        <p:spPr>
          <a:xfrm>
            <a:off x="7240000" y="3029750"/>
            <a:ext cx="192300" cy="1923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nvSpPr>
        <p:spPr>
          <a:xfrm>
            <a:off x="7513300" y="2958950"/>
            <a:ext cx="12252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Dispute</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